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83" r:id="rId6"/>
    <p:sldId id="284" r:id="rId7"/>
    <p:sldId id="285" r:id="rId8"/>
    <p:sldId id="286" r:id="rId9"/>
    <p:sldId id="287" r:id="rId10"/>
    <p:sldId id="288" r:id="rId11"/>
    <p:sldId id="289" r:id="rId12"/>
    <p:sldId id="301" r:id="rId13"/>
    <p:sldId id="296" r:id="rId14"/>
    <p:sldId id="290" r:id="rId15"/>
    <p:sldId id="291" r:id="rId16"/>
    <p:sldId id="292" r:id="rId17"/>
    <p:sldId id="293" r:id="rId18"/>
    <p:sldId id="294" r:id="rId19"/>
    <p:sldId id="295" r:id="rId20"/>
    <p:sldId id="297" r:id="rId21"/>
    <p:sldId id="298" r:id="rId22"/>
    <p:sldId id="299"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3B3B"/>
    <a:srgbClr val="FFF3F3"/>
    <a:srgbClr val="FADADA"/>
    <a:srgbClr val="F7FFF9"/>
    <a:srgbClr val="E1FF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A9776-B690-4942-9753-8FE735713F36}" type="datetimeFigureOut">
              <a:rPr lang="en-US" smtClean="0"/>
              <a:t>20-Mar-25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DCF03-DDFB-4564-B53C-449B5EBEC7EA}" type="slidenum">
              <a:rPr lang="en-US" smtClean="0"/>
              <a:t>‹#›</a:t>
            </a:fld>
            <a:endParaRPr lang="en-US"/>
          </a:p>
        </p:txBody>
      </p:sp>
    </p:spTree>
    <p:extLst>
      <p:ext uri="{BB962C8B-B14F-4D97-AF65-F5344CB8AC3E}">
        <p14:creationId xmlns:p14="http://schemas.microsoft.com/office/powerpoint/2010/main" val="145096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6DCF03-DDFB-4564-B53C-449B5EBEC7EA}" type="slidenum">
              <a:rPr lang="en-US" smtClean="0"/>
              <a:t>5</a:t>
            </a:fld>
            <a:endParaRPr lang="en-US"/>
          </a:p>
        </p:txBody>
      </p:sp>
    </p:spTree>
    <p:extLst>
      <p:ext uri="{BB962C8B-B14F-4D97-AF65-F5344CB8AC3E}">
        <p14:creationId xmlns:p14="http://schemas.microsoft.com/office/powerpoint/2010/main" val="2465658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62E80-7A41-8340-6BE8-F542A52C0D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99537-43C0-9444-BBF9-95E654F61C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0622D-376E-1CDD-93EC-06BEA9D492A4}"/>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BD1B8353-2975-AB05-2394-B90640546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98E954-A617-7E8B-70B3-2431740E393C}"/>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2085069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1A751-4B80-D05D-BBB0-0ACBFAA377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F663E0-3D5C-989D-C9A7-7403952E2F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2D9BE-1C0C-A091-069C-66CA03AE8242}"/>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21091AB7-0248-DB5B-5224-9749E3665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C4535-68F3-6FBF-5373-F5C77282FA49}"/>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135038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3A2ADA-DFFE-D542-7AA8-D4C2035D48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7E9287-379E-7E6E-5C4D-C6B5C64D8F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BE7A9B-63C1-9906-17F5-59C4036B4F3A}"/>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CE70DC10-5A22-0800-93EF-79185CF91F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C3282-83D9-B590-9FC0-FAC307F9BCA9}"/>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331225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21AC1-746C-EE13-C0FF-B2F7541FAF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DEAAEC-D84F-7D22-1454-A21991A0F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9B5706-A107-8422-3BA1-B4670840962E}"/>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680748F4-6C67-5ED7-5343-6D524FA03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AF008D-AC03-BC71-EAFA-71587E421CCA}"/>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2820378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E785-EDD5-91A1-8DDB-6FCF2B3CEC6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148F3-EC28-23CF-456F-B93E4A13B20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0436A-EE22-214A-2D9C-6EF0EB098668}"/>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714571B4-D498-E028-B7F1-AB36D628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D4515-0D28-1A21-AB0B-F36DEBC22882}"/>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84668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1C5FD-4DA0-76C7-C986-F595776224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5D0412-952C-37C1-EFC1-14ABB65981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A8FDFC-DDCA-B902-21F0-2EC95443C4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77C141-E57B-B8F3-B814-C2FB2C2DF85E}"/>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6" name="Footer Placeholder 5">
            <a:extLst>
              <a:ext uri="{FF2B5EF4-FFF2-40B4-BE49-F238E27FC236}">
                <a16:creationId xmlns:a16="http://schemas.microsoft.com/office/drawing/2014/main" id="{8DB7D15C-47D5-9F0F-8124-EDFD50F230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4D8048-18E1-4003-E1D6-74EDFD22D5E3}"/>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76068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45337-AFFA-019C-D76C-3FB9A26D598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2ABB78-886B-00CA-2549-08364886F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AB6E71-3468-9BF8-D43B-A710BA524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A7466-23BA-8A0E-E451-093138FA7C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3BC65A-C82A-0E58-D92D-D520E08320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2FFE88-7BBB-C501-C573-E4A9718A4391}"/>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8" name="Footer Placeholder 7">
            <a:extLst>
              <a:ext uri="{FF2B5EF4-FFF2-40B4-BE49-F238E27FC236}">
                <a16:creationId xmlns:a16="http://schemas.microsoft.com/office/drawing/2014/main" id="{1D015102-E319-6D68-7F01-9880C0345F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CD11E3-6F17-B39A-5AD7-D92FD4FDC0B8}"/>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2743232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16ECA-D7E9-7E6A-AA43-6431D643AC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1558A8-EB2C-AF46-2013-2FDA4FCEB6C9}"/>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4" name="Footer Placeholder 3">
            <a:extLst>
              <a:ext uri="{FF2B5EF4-FFF2-40B4-BE49-F238E27FC236}">
                <a16:creationId xmlns:a16="http://schemas.microsoft.com/office/drawing/2014/main" id="{4C300684-CE8A-17B8-4074-F886B25FAE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0612B8-D8DC-F3BD-45B4-39F9E0D843A0}"/>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2672098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EEADD-171C-43AB-AE0B-315B9A3C4673}"/>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3" name="Footer Placeholder 2">
            <a:extLst>
              <a:ext uri="{FF2B5EF4-FFF2-40B4-BE49-F238E27FC236}">
                <a16:creationId xmlns:a16="http://schemas.microsoft.com/office/drawing/2014/main" id="{038A4860-0743-A444-2E30-B01F49382D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A6FD9-C0F1-A5C0-B289-B713A47C295E}"/>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567652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2DC2C-B064-3A42-66E5-2CDBB6586B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963DC6-5655-1117-5804-B8FB81405D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A314D1-0F92-5785-EDA3-660F8A974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3D46BD-A0AA-D9E5-1AD6-351326AAEAB5}"/>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6" name="Footer Placeholder 5">
            <a:extLst>
              <a:ext uri="{FF2B5EF4-FFF2-40B4-BE49-F238E27FC236}">
                <a16:creationId xmlns:a16="http://schemas.microsoft.com/office/drawing/2014/main" id="{65A9A6E3-7892-96DA-28F4-CA668828D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C8AC9-3F34-1E4F-E10D-4C1691F29F4A}"/>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2159553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8572A-57F1-AB1B-F483-9DE821836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A74004-60B9-449A-B3BB-B02072BDC8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A76E3F-1BF6-9BAC-39E2-AC003AC86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CDF485-DFDC-CC1C-CF8D-A279BC974144}"/>
              </a:ext>
            </a:extLst>
          </p:cNvPr>
          <p:cNvSpPr>
            <a:spLocks noGrp="1"/>
          </p:cNvSpPr>
          <p:nvPr>
            <p:ph type="dt" sz="half" idx="10"/>
          </p:nvPr>
        </p:nvSpPr>
        <p:spPr/>
        <p:txBody>
          <a:bodyPr/>
          <a:lstStyle/>
          <a:p>
            <a:fld id="{2820ADF5-26F9-4BC3-B427-F266EE418E96}" type="datetimeFigureOut">
              <a:rPr lang="en-US" smtClean="0"/>
              <a:t>20-Mar-25</a:t>
            </a:fld>
            <a:endParaRPr lang="en-US"/>
          </a:p>
        </p:txBody>
      </p:sp>
      <p:sp>
        <p:nvSpPr>
          <p:cNvPr id="6" name="Footer Placeholder 5">
            <a:extLst>
              <a:ext uri="{FF2B5EF4-FFF2-40B4-BE49-F238E27FC236}">
                <a16:creationId xmlns:a16="http://schemas.microsoft.com/office/drawing/2014/main" id="{6BF9126A-A131-BDC9-E6B7-FE2B86EFB1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67C5F4-CD6F-8052-BF88-CE562B0583E8}"/>
              </a:ext>
            </a:extLst>
          </p:cNvPr>
          <p:cNvSpPr>
            <a:spLocks noGrp="1"/>
          </p:cNvSpPr>
          <p:nvPr>
            <p:ph type="sldNum" sz="quarter" idx="12"/>
          </p:nvPr>
        </p:nvSpPr>
        <p:spPr/>
        <p:txBody>
          <a:bodyPr/>
          <a:lstStyle/>
          <a:p>
            <a:fld id="{24433CE0-318C-44FF-822C-F0AE7582A57D}" type="slidenum">
              <a:rPr lang="en-US" smtClean="0"/>
              <a:t>‹#›</a:t>
            </a:fld>
            <a:endParaRPr lang="en-US"/>
          </a:p>
        </p:txBody>
      </p:sp>
    </p:spTree>
    <p:extLst>
      <p:ext uri="{BB962C8B-B14F-4D97-AF65-F5344CB8AC3E}">
        <p14:creationId xmlns:p14="http://schemas.microsoft.com/office/powerpoint/2010/main" val="95399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4F12D-B8A3-084A-57A9-F157D524A0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81C9EA-C643-D834-C2C1-775190074E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8722A-FB18-4D8A-C81D-7FD74F54EA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20ADF5-26F9-4BC3-B427-F266EE418E96}" type="datetimeFigureOut">
              <a:rPr lang="en-US" smtClean="0"/>
              <a:t>20-Mar-25</a:t>
            </a:fld>
            <a:endParaRPr lang="en-US"/>
          </a:p>
        </p:txBody>
      </p:sp>
      <p:sp>
        <p:nvSpPr>
          <p:cNvPr id="5" name="Footer Placeholder 4">
            <a:extLst>
              <a:ext uri="{FF2B5EF4-FFF2-40B4-BE49-F238E27FC236}">
                <a16:creationId xmlns:a16="http://schemas.microsoft.com/office/drawing/2014/main" id="{5585555B-4DFB-054A-EFCA-9EB13BC72C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E8670CC-1816-3394-4048-B5A66B185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4433CE0-318C-44FF-822C-F0AE7582A57D}" type="slidenum">
              <a:rPr lang="en-US" smtClean="0"/>
              <a:t>‹#›</a:t>
            </a:fld>
            <a:endParaRPr lang="en-US"/>
          </a:p>
        </p:txBody>
      </p:sp>
    </p:spTree>
    <p:extLst>
      <p:ext uri="{BB962C8B-B14F-4D97-AF65-F5344CB8AC3E}">
        <p14:creationId xmlns:p14="http://schemas.microsoft.com/office/powerpoint/2010/main" val="1471606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women wearing safety vests and helmets&#10;&#10;AI-generated content may be incorrect.">
            <a:extLst>
              <a:ext uri="{FF2B5EF4-FFF2-40B4-BE49-F238E27FC236}">
                <a16:creationId xmlns:a16="http://schemas.microsoft.com/office/drawing/2014/main" id="{8D6A05D4-F954-EAD3-644B-CBFA9EC68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8" y="0"/>
            <a:ext cx="12178263" cy="6858000"/>
          </a:xfrm>
          <a:prstGeom prst="rect">
            <a:avLst/>
          </a:prstGeom>
        </p:spPr>
      </p:pic>
      <p:sp>
        <p:nvSpPr>
          <p:cNvPr id="3" name="Rectangle 2">
            <a:extLst>
              <a:ext uri="{FF2B5EF4-FFF2-40B4-BE49-F238E27FC236}">
                <a16:creationId xmlns:a16="http://schemas.microsoft.com/office/drawing/2014/main" id="{0AD2FD4C-C9EC-4DE0-858B-3C4B8EEDE7FB}"/>
              </a:ext>
            </a:extLst>
          </p:cNvPr>
          <p:cNvSpPr/>
          <p:nvPr/>
        </p:nvSpPr>
        <p:spPr>
          <a:xfrm>
            <a:off x="2415765" y="3349782"/>
            <a:ext cx="7360468" cy="239916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47E844A-A473-4831-F566-46C2CED3FE9F}"/>
              </a:ext>
            </a:extLst>
          </p:cNvPr>
          <p:cNvSpPr txBox="1"/>
          <p:nvPr/>
        </p:nvSpPr>
        <p:spPr>
          <a:xfrm>
            <a:off x="3993003" y="5116560"/>
            <a:ext cx="4215046" cy="461665"/>
          </a:xfrm>
          <a:prstGeom prst="rect">
            <a:avLst/>
          </a:prstGeom>
          <a:noFill/>
        </p:spPr>
        <p:txBody>
          <a:bodyPr wrap="square">
            <a:spAutoFit/>
          </a:bodyPr>
          <a:lstStyle/>
          <a:p>
            <a:pPr algn="ctr"/>
            <a:r>
              <a:rPr lang="en-US" sz="2400" dirty="0">
                <a:solidFill>
                  <a:schemeClr val="bg1"/>
                </a:solidFill>
                <a:latin typeface="Poppins" panose="00000500000000000000" pitchFamily="2" charset="0"/>
                <a:cs typeface="Poppins" panose="00000500000000000000" pitchFamily="2" charset="0"/>
              </a:rPr>
              <a:t>Meeting 19th March 2025</a:t>
            </a:r>
          </a:p>
        </p:txBody>
      </p:sp>
      <p:sp>
        <p:nvSpPr>
          <p:cNvPr id="9" name="TextBox 8">
            <a:extLst>
              <a:ext uri="{FF2B5EF4-FFF2-40B4-BE49-F238E27FC236}">
                <a16:creationId xmlns:a16="http://schemas.microsoft.com/office/drawing/2014/main" id="{52C95240-1271-3EFB-DDD8-5A450D78FE78}"/>
              </a:ext>
            </a:extLst>
          </p:cNvPr>
          <p:cNvSpPr txBox="1"/>
          <p:nvPr/>
        </p:nvSpPr>
        <p:spPr>
          <a:xfrm>
            <a:off x="2115961" y="4519993"/>
            <a:ext cx="7969131" cy="646331"/>
          </a:xfrm>
          <a:prstGeom prst="rect">
            <a:avLst/>
          </a:prstGeom>
          <a:noFill/>
        </p:spPr>
        <p:txBody>
          <a:bodyPr wrap="square" rtlCol="0">
            <a:spAutoFit/>
          </a:bodyPr>
          <a:lstStyle/>
          <a:p>
            <a:pPr algn="ctr"/>
            <a:r>
              <a:rPr lang="en-US" sz="3600" dirty="0">
                <a:solidFill>
                  <a:schemeClr val="bg1"/>
                </a:solidFill>
                <a:latin typeface="Poppins" panose="00000500000000000000" pitchFamily="2" charset="0"/>
                <a:cs typeface="Poppins" panose="00000500000000000000" pitchFamily="2" charset="0"/>
              </a:rPr>
              <a:t>Social and Ethics Committee</a:t>
            </a:r>
            <a:endParaRPr lang="en-US" sz="3600" dirty="0">
              <a:solidFill>
                <a:schemeClr val="bg1"/>
              </a:solidFill>
            </a:endParaRPr>
          </a:p>
        </p:txBody>
      </p:sp>
      <p:sp>
        <p:nvSpPr>
          <p:cNvPr id="10" name="Subtitle 2">
            <a:extLst>
              <a:ext uri="{FF2B5EF4-FFF2-40B4-BE49-F238E27FC236}">
                <a16:creationId xmlns:a16="http://schemas.microsoft.com/office/drawing/2014/main" id="{CDC53E55-90FF-5065-C92C-661F245C02CC}"/>
              </a:ext>
            </a:extLst>
          </p:cNvPr>
          <p:cNvSpPr txBox="1">
            <a:spLocks/>
          </p:cNvSpPr>
          <p:nvPr/>
        </p:nvSpPr>
        <p:spPr>
          <a:xfrm>
            <a:off x="4395076" y="3553713"/>
            <a:ext cx="3410901" cy="1156402"/>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000" b="1" dirty="0">
                <a:solidFill>
                  <a:schemeClr val="bg1"/>
                </a:solidFill>
                <a:latin typeface="Poppins" panose="00000500000000000000" pitchFamily="2" charset="0"/>
                <a:cs typeface="Poppins" panose="00000500000000000000" pitchFamily="2" charset="0"/>
              </a:rPr>
              <a:t>AH-VEST</a:t>
            </a:r>
          </a:p>
        </p:txBody>
      </p:sp>
      <p:sp>
        <p:nvSpPr>
          <p:cNvPr id="13" name="Rectangle 12">
            <a:extLst>
              <a:ext uri="{FF2B5EF4-FFF2-40B4-BE49-F238E27FC236}">
                <a16:creationId xmlns:a16="http://schemas.microsoft.com/office/drawing/2014/main" id="{01744002-86B7-5F60-09FF-A868A070AF8C}"/>
              </a:ext>
            </a:extLst>
          </p:cNvPr>
          <p:cNvSpPr/>
          <p:nvPr/>
        </p:nvSpPr>
        <p:spPr>
          <a:xfrm flipV="1">
            <a:off x="4516924" y="4409496"/>
            <a:ext cx="3158149"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8739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60344-5480-C710-D90C-B02F13FE4310}"/>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2191E437-625B-C0DF-A828-372290E077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7" name="Rectangle 6">
            <a:extLst>
              <a:ext uri="{FF2B5EF4-FFF2-40B4-BE49-F238E27FC236}">
                <a16:creationId xmlns:a16="http://schemas.microsoft.com/office/drawing/2014/main" id="{28E6CF72-1289-85FC-8367-036990E83BBD}"/>
              </a:ext>
            </a:extLst>
          </p:cNvPr>
          <p:cNvSpPr/>
          <p:nvPr/>
        </p:nvSpPr>
        <p:spPr>
          <a:xfrm>
            <a:off x="0" y="3429000"/>
            <a:ext cx="12192000" cy="3429000"/>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9" name="Picture 8" descr="A group of people in a circle&#10;&#10;AI-generated content may be incorrect.">
            <a:extLst>
              <a:ext uri="{FF2B5EF4-FFF2-40B4-BE49-F238E27FC236}">
                <a16:creationId xmlns:a16="http://schemas.microsoft.com/office/drawing/2014/main" id="{3E6284A7-C2B5-C447-511C-2DC834596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9428" y="1777172"/>
            <a:ext cx="3653144" cy="4602549"/>
          </a:xfrm>
          <a:prstGeom prst="rect">
            <a:avLst/>
          </a:prstGeom>
        </p:spPr>
      </p:pic>
      <p:pic>
        <p:nvPicPr>
          <p:cNvPr id="16" name="Picture 15" descr="A group of women in uniform&#10;&#10;AI-generated content may be incorrect.">
            <a:extLst>
              <a:ext uri="{FF2B5EF4-FFF2-40B4-BE49-F238E27FC236}">
                <a16:creationId xmlns:a16="http://schemas.microsoft.com/office/drawing/2014/main" id="{337B250F-A1E0-13F5-DC65-E61E04BE8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8185" y="1777172"/>
            <a:ext cx="3653144" cy="4602549"/>
          </a:xfrm>
          <a:prstGeom prst="rect">
            <a:avLst/>
          </a:prstGeom>
        </p:spPr>
      </p:pic>
      <p:pic>
        <p:nvPicPr>
          <p:cNvPr id="18" name="Picture 17" descr="A group of people standing in a line&#10;&#10;AI-generated content may be incorrect.">
            <a:extLst>
              <a:ext uri="{FF2B5EF4-FFF2-40B4-BE49-F238E27FC236}">
                <a16:creationId xmlns:a16="http://schemas.microsoft.com/office/drawing/2014/main" id="{5155D38D-29BC-763E-5460-5ADA9DBE18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671" y="1777172"/>
            <a:ext cx="3653144" cy="4602549"/>
          </a:xfrm>
          <a:prstGeom prst="rect">
            <a:avLst/>
          </a:prstGeom>
        </p:spPr>
      </p:pic>
      <p:sp>
        <p:nvSpPr>
          <p:cNvPr id="19" name="Title 1">
            <a:extLst>
              <a:ext uri="{FF2B5EF4-FFF2-40B4-BE49-F238E27FC236}">
                <a16:creationId xmlns:a16="http://schemas.microsoft.com/office/drawing/2014/main" id="{C59D535E-05D1-2E2E-11AF-5C13F22C1287}"/>
              </a:ext>
            </a:extLst>
          </p:cNvPr>
          <p:cNvSpPr>
            <a:spLocks noGrp="1"/>
          </p:cNvSpPr>
          <p:nvPr>
            <p:ph type="title"/>
          </p:nvPr>
        </p:nvSpPr>
        <p:spPr>
          <a:xfrm>
            <a:off x="7687998" y="1086336"/>
            <a:ext cx="4023331" cy="690836"/>
          </a:xfrm>
        </p:spPr>
        <p:txBody>
          <a:bodyPr>
            <a:noAutofit/>
          </a:bodyPr>
          <a:lstStyle/>
          <a:p>
            <a:pPr algn="r"/>
            <a:r>
              <a:rPr lang="en-US" sz="2400" b="1" dirty="0">
                <a:solidFill>
                  <a:srgbClr val="C00000"/>
                </a:solidFill>
                <a:latin typeface="Poppins" panose="00000500000000000000" pitchFamily="2" charset="0"/>
                <a:cs typeface="Poppins" panose="00000500000000000000" pitchFamily="2" charset="0"/>
              </a:rPr>
              <a:t>YOUTH DAY 2024</a:t>
            </a:r>
          </a:p>
        </p:txBody>
      </p:sp>
    </p:spTree>
    <p:extLst>
      <p:ext uri="{BB962C8B-B14F-4D97-AF65-F5344CB8AC3E}">
        <p14:creationId xmlns:p14="http://schemas.microsoft.com/office/powerpoint/2010/main" val="3223083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9D0FA-96A2-BC34-5FC7-CC0AC965851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2E2B48E-DD37-05D2-7F3A-B33FB794D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F6093769-93EB-1172-05F5-ECACB1284548}"/>
              </a:ext>
            </a:extLst>
          </p:cNvPr>
          <p:cNvSpPr/>
          <p:nvPr/>
        </p:nvSpPr>
        <p:spPr>
          <a:xfrm>
            <a:off x="0"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55BE293C-188A-7BB5-CA2F-FD8FBFA37EC7}"/>
              </a:ext>
            </a:extLst>
          </p:cNvPr>
          <p:cNvSpPr>
            <a:spLocks noGrp="1"/>
          </p:cNvSpPr>
          <p:nvPr>
            <p:ph type="title"/>
          </p:nvPr>
        </p:nvSpPr>
        <p:spPr>
          <a:xfrm>
            <a:off x="6048844" y="1060799"/>
            <a:ext cx="4023331" cy="690836"/>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CORRUPTION AND FRAUD MATTERS</a:t>
            </a:r>
          </a:p>
        </p:txBody>
      </p:sp>
      <p:sp>
        <p:nvSpPr>
          <p:cNvPr id="2" name="Content Placeholder 2">
            <a:extLst>
              <a:ext uri="{FF2B5EF4-FFF2-40B4-BE49-F238E27FC236}">
                <a16:creationId xmlns:a16="http://schemas.microsoft.com/office/drawing/2014/main" id="{4F8ABA35-7630-33B7-5402-B2AEFB762A84}"/>
              </a:ext>
            </a:extLst>
          </p:cNvPr>
          <p:cNvSpPr>
            <a:spLocks noGrp="1"/>
          </p:cNvSpPr>
          <p:nvPr>
            <p:ph idx="1"/>
          </p:nvPr>
        </p:nvSpPr>
        <p:spPr>
          <a:xfrm>
            <a:off x="6048846" y="1923567"/>
            <a:ext cx="5408694" cy="1603568"/>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has a zero-tolerance culture on fraud and corruption and there is a policy in place which outlines the expectations and consequences for employees.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The company continue to reduce risk of corruption and fraud by promoting a culture integrity and transparency.</a:t>
            </a:r>
          </a:p>
        </p:txBody>
      </p:sp>
      <p:sp>
        <p:nvSpPr>
          <p:cNvPr id="5" name="Rectangle 4">
            <a:extLst>
              <a:ext uri="{FF2B5EF4-FFF2-40B4-BE49-F238E27FC236}">
                <a16:creationId xmlns:a16="http://schemas.microsoft.com/office/drawing/2014/main" id="{899382FB-9D9A-80FD-03DE-1ECEC6AB62C1}"/>
              </a:ext>
            </a:extLst>
          </p:cNvPr>
          <p:cNvSpPr/>
          <p:nvPr/>
        </p:nvSpPr>
        <p:spPr>
          <a:xfrm>
            <a:off x="6172850" y="3947170"/>
            <a:ext cx="4772964" cy="1953426"/>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B42AE4E-EB02-B663-A937-6A923A744570}"/>
              </a:ext>
            </a:extLst>
          </p:cNvPr>
          <p:cNvSpPr txBox="1"/>
          <p:nvPr/>
        </p:nvSpPr>
        <p:spPr>
          <a:xfrm>
            <a:off x="6366710" y="4142613"/>
            <a:ext cx="4425994" cy="830997"/>
          </a:xfrm>
          <a:prstGeom prst="rect">
            <a:avLst/>
          </a:prstGeom>
          <a:noFill/>
        </p:spPr>
        <p:txBody>
          <a:bodyPr wrap="square">
            <a:spAutoFit/>
          </a:bodyPr>
          <a:lstStyle/>
          <a:p>
            <a:r>
              <a:rPr lang="en-US" sz="2400" b="1" dirty="0">
                <a:solidFill>
                  <a:schemeClr val="bg1"/>
                </a:solidFill>
                <a:latin typeface="Poppins" panose="00000500000000000000" pitchFamily="2" charset="0"/>
                <a:cs typeface="Poppins" panose="00000500000000000000" pitchFamily="2" charset="0"/>
              </a:rPr>
              <a:t>CORPORATE COMPLIANCE PROGRAM</a:t>
            </a:r>
          </a:p>
        </p:txBody>
      </p:sp>
      <p:sp>
        <p:nvSpPr>
          <p:cNvPr id="7" name="Content Placeholder 2">
            <a:extLst>
              <a:ext uri="{FF2B5EF4-FFF2-40B4-BE49-F238E27FC236}">
                <a16:creationId xmlns:a16="http://schemas.microsoft.com/office/drawing/2014/main" id="{E834F68E-16D4-0A36-08ED-6E02DE6707F3}"/>
              </a:ext>
            </a:extLst>
          </p:cNvPr>
          <p:cNvSpPr txBox="1">
            <a:spLocks/>
          </p:cNvSpPr>
          <p:nvPr/>
        </p:nvSpPr>
        <p:spPr>
          <a:xfrm>
            <a:off x="6366710" y="5010193"/>
            <a:ext cx="4362296" cy="6640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solidFill>
                  <a:schemeClr val="bg1"/>
                </a:solidFill>
                <a:latin typeface="Poppins" panose="00000500000000000000" pitchFamily="2" charset="0"/>
                <a:cs typeface="Poppins" panose="00000500000000000000" pitchFamily="2" charset="0"/>
              </a:rPr>
              <a:t>AH Vest is in compliant with its policies, procedures and ensure its monitoring and enforcement.</a:t>
            </a:r>
          </a:p>
        </p:txBody>
      </p:sp>
      <p:pic>
        <p:nvPicPr>
          <p:cNvPr id="10" name="Picture 9">
            <a:extLst>
              <a:ext uri="{FF2B5EF4-FFF2-40B4-BE49-F238E27FC236}">
                <a16:creationId xmlns:a16="http://schemas.microsoft.com/office/drawing/2014/main" id="{9B03A23B-DAAE-8322-8DE7-8A10C5EF8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 y="242887"/>
            <a:ext cx="5057775" cy="6372225"/>
          </a:xfrm>
          <a:prstGeom prst="rect">
            <a:avLst/>
          </a:prstGeom>
        </p:spPr>
      </p:pic>
    </p:spTree>
    <p:extLst>
      <p:ext uri="{BB962C8B-B14F-4D97-AF65-F5344CB8AC3E}">
        <p14:creationId xmlns:p14="http://schemas.microsoft.com/office/powerpoint/2010/main" val="1783423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31E98-56F3-4E92-1EBA-65677FEFC6C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F6C9B8B-C841-78C6-0A90-3636A5194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7658" cy="6858000"/>
          </a:xfrm>
          <a:prstGeom prst="rect">
            <a:avLst/>
          </a:prstGeom>
        </p:spPr>
      </p:pic>
      <p:sp>
        <p:nvSpPr>
          <p:cNvPr id="12" name="Rectangle 11">
            <a:extLst>
              <a:ext uri="{FF2B5EF4-FFF2-40B4-BE49-F238E27FC236}">
                <a16:creationId xmlns:a16="http://schemas.microsoft.com/office/drawing/2014/main" id="{7E9CC811-3E26-2636-3444-E4FE3C3BCB96}"/>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EBA739C-C58F-EADB-796A-1E3B86FE33DB}"/>
              </a:ext>
            </a:extLst>
          </p:cNvPr>
          <p:cNvSpPr>
            <a:spLocks noGrp="1"/>
          </p:cNvSpPr>
          <p:nvPr>
            <p:ph type="title"/>
          </p:nvPr>
        </p:nvSpPr>
        <p:spPr>
          <a:xfrm>
            <a:off x="758918" y="1780939"/>
            <a:ext cx="4023331" cy="690836"/>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COMPLIANCE LAWS AND REGULATIONS</a:t>
            </a:r>
          </a:p>
        </p:txBody>
      </p:sp>
      <p:sp>
        <p:nvSpPr>
          <p:cNvPr id="15" name="TextBox 14">
            <a:extLst>
              <a:ext uri="{FF2B5EF4-FFF2-40B4-BE49-F238E27FC236}">
                <a16:creationId xmlns:a16="http://schemas.microsoft.com/office/drawing/2014/main" id="{2D1628DA-DC70-FF97-C89B-14B62F01A363}"/>
              </a:ext>
            </a:extLst>
          </p:cNvPr>
          <p:cNvSpPr txBox="1"/>
          <p:nvPr/>
        </p:nvSpPr>
        <p:spPr>
          <a:xfrm>
            <a:off x="758918" y="2674857"/>
            <a:ext cx="5408694" cy="796115"/>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During the period September – November 2024, we’ve received the following inspections.</a:t>
            </a:r>
          </a:p>
        </p:txBody>
      </p:sp>
      <p:sp>
        <p:nvSpPr>
          <p:cNvPr id="2" name="Content Placeholder 2">
            <a:extLst>
              <a:ext uri="{FF2B5EF4-FFF2-40B4-BE49-F238E27FC236}">
                <a16:creationId xmlns:a16="http://schemas.microsoft.com/office/drawing/2014/main" id="{35F61DC2-BCDE-0E1C-FAD4-93E36029BC54}"/>
              </a:ext>
            </a:extLst>
          </p:cNvPr>
          <p:cNvSpPr>
            <a:spLocks noGrp="1"/>
          </p:cNvSpPr>
          <p:nvPr>
            <p:ph idx="1"/>
          </p:nvPr>
        </p:nvSpPr>
        <p:spPr>
          <a:xfrm>
            <a:off x="758918" y="3674054"/>
            <a:ext cx="5763824" cy="1527424"/>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Department of </a:t>
            </a:r>
            <a:r>
              <a:rPr lang="en-US" sz="1200" dirty="0" err="1">
                <a:solidFill>
                  <a:schemeClr val="bg2">
                    <a:lumMod val="50000"/>
                  </a:schemeClr>
                </a:solidFill>
                <a:latin typeface="Poppins" panose="00000500000000000000" pitchFamily="2" charset="0"/>
                <a:cs typeface="Poppins" panose="00000500000000000000" pitchFamily="2" charset="0"/>
              </a:rPr>
              <a:t>Labour</a:t>
            </a:r>
            <a:r>
              <a:rPr lang="en-US" sz="1200" dirty="0">
                <a:solidFill>
                  <a:schemeClr val="bg2">
                    <a:lumMod val="50000"/>
                  </a:schemeClr>
                </a:solidFill>
                <a:latin typeface="Poppins" panose="00000500000000000000" pitchFamily="2" charset="0"/>
                <a:cs typeface="Poppins" panose="00000500000000000000" pitchFamily="2" charset="0"/>
              </a:rPr>
              <a:t>, Pretoria, for Occupational Health and Safety</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Department of </a:t>
            </a:r>
            <a:r>
              <a:rPr lang="en-US" sz="1200" dirty="0" err="1">
                <a:solidFill>
                  <a:schemeClr val="bg2">
                    <a:lumMod val="50000"/>
                  </a:schemeClr>
                </a:solidFill>
                <a:latin typeface="Poppins" panose="00000500000000000000" pitchFamily="2" charset="0"/>
                <a:cs typeface="Poppins" panose="00000500000000000000" pitchFamily="2" charset="0"/>
              </a:rPr>
              <a:t>Labour</a:t>
            </a:r>
            <a:r>
              <a:rPr lang="en-US" sz="1200" dirty="0">
                <a:solidFill>
                  <a:schemeClr val="bg2">
                    <a:lumMod val="50000"/>
                  </a:schemeClr>
                </a:solidFill>
                <a:latin typeface="Poppins" panose="00000500000000000000" pitchFamily="2" charset="0"/>
                <a:cs typeface="Poppins" panose="00000500000000000000" pitchFamily="2" charset="0"/>
              </a:rPr>
              <a:t> and Home Affairs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Department of </a:t>
            </a:r>
            <a:r>
              <a:rPr lang="en-US" sz="1200" dirty="0" err="1">
                <a:solidFill>
                  <a:schemeClr val="bg2">
                    <a:lumMod val="50000"/>
                  </a:schemeClr>
                </a:solidFill>
                <a:latin typeface="Poppins" panose="00000500000000000000" pitchFamily="2" charset="0"/>
                <a:cs typeface="Poppins" panose="00000500000000000000" pitchFamily="2" charset="0"/>
              </a:rPr>
              <a:t>Labour</a:t>
            </a:r>
            <a:r>
              <a:rPr lang="en-US" sz="1200" dirty="0">
                <a:solidFill>
                  <a:schemeClr val="bg2">
                    <a:lumMod val="50000"/>
                  </a:schemeClr>
                </a:solidFill>
                <a:latin typeface="Poppins" panose="00000500000000000000" pitchFamily="2" charset="0"/>
                <a:cs typeface="Poppins" panose="00000500000000000000" pitchFamily="2" charset="0"/>
              </a:rPr>
              <a:t> Employment Equity</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Department of </a:t>
            </a:r>
            <a:r>
              <a:rPr lang="en-US" sz="1200" dirty="0" err="1">
                <a:solidFill>
                  <a:schemeClr val="bg2">
                    <a:lumMod val="50000"/>
                  </a:schemeClr>
                </a:solidFill>
                <a:latin typeface="Poppins" panose="00000500000000000000" pitchFamily="2" charset="0"/>
                <a:cs typeface="Poppins" panose="00000500000000000000" pitchFamily="2" charset="0"/>
              </a:rPr>
              <a:t>Labour</a:t>
            </a:r>
            <a:r>
              <a:rPr lang="en-US" sz="1200" dirty="0">
                <a:solidFill>
                  <a:schemeClr val="bg2">
                    <a:lumMod val="50000"/>
                  </a:schemeClr>
                </a:solidFill>
                <a:latin typeface="Poppins" panose="00000500000000000000" pitchFamily="2" charset="0"/>
                <a:cs typeface="Poppins" panose="00000500000000000000" pitchFamily="2" charset="0"/>
              </a:rPr>
              <a:t> Basic Conditions of Employment</a:t>
            </a:r>
          </a:p>
        </p:txBody>
      </p:sp>
      <p:pic>
        <p:nvPicPr>
          <p:cNvPr id="5" name="Picture 4">
            <a:extLst>
              <a:ext uri="{FF2B5EF4-FFF2-40B4-BE49-F238E27FC236}">
                <a16:creationId xmlns:a16="http://schemas.microsoft.com/office/drawing/2014/main" id="{CF815705-A083-AF1C-2B13-74A28EB51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34" y="242887"/>
            <a:ext cx="5057775" cy="6372225"/>
          </a:xfrm>
          <a:prstGeom prst="rect">
            <a:avLst/>
          </a:prstGeom>
        </p:spPr>
      </p:pic>
    </p:spTree>
    <p:extLst>
      <p:ext uri="{BB962C8B-B14F-4D97-AF65-F5344CB8AC3E}">
        <p14:creationId xmlns:p14="http://schemas.microsoft.com/office/powerpoint/2010/main" val="335129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0D89DC-FC2E-0162-C09F-3B0FD6DA044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BBEAC14-DC9A-7C07-1459-9A3133451C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3DFB5BDB-0E3B-9ECC-DCE3-54074E206DE7}"/>
              </a:ext>
            </a:extLst>
          </p:cNvPr>
          <p:cNvSpPr/>
          <p:nvPr/>
        </p:nvSpPr>
        <p:spPr>
          <a:xfrm>
            <a:off x="0"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3C6D428-EA53-FFE6-3520-4EFC64528603}"/>
              </a:ext>
            </a:extLst>
          </p:cNvPr>
          <p:cNvSpPr>
            <a:spLocks noGrp="1"/>
          </p:cNvSpPr>
          <p:nvPr>
            <p:ph type="title"/>
          </p:nvPr>
        </p:nvSpPr>
        <p:spPr>
          <a:xfrm>
            <a:off x="5963542" y="899826"/>
            <a:ext cx="4023331" cy="245483"/>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FOOD SAFETY</a:t>
            </a:r>
          </a:p>
        </p:txBody>
      </p:sp>
      <p:sp>
        <p:nvSpPr>
          <p:cNvPr id="15" name="TextBox 14">
            <a:extLst>
              <a:ext uri="{FF2B5EF4-FFF2-40B4-BE49-F238E27FC236}">
                <a16:creationId xmlns:a16="http://schemas.microsoft.com/office/drawing/2014/main" id="{96CBAA36-5C9F-B466-75E4-ECD01A3FC7E5}"/>
              </a:ext>
            </a:extLst>
          </p:cNvPr>
          <p:cNvSpPr txBox="1"/>
          <p:nvPr/>
        </p:nvSpPr>
        <p:spPr>
          <a:xfrm>
            <a:off x="5963543" y="1289948"/>
            <a:ext cx="5408694" cy="1165447"/>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Food safety is a critical aspect of food manufacturing, and our company is committed to producing safe and high-quality products. </a:t>
            </a:r>
          </a:p>
        </p:txBody>
      </p:sp>
      <p:sp>
        <p:nvSpPr>
          <p:cNvPr id="2" name="Content Placeholder 2">
            <a:extLst>
              <a:ext uri="{FF2B5EF4-FFF2-40B4-BE49-F238E27FC236}">
                <a16:creationId xmlns:a16="http://schemas.microsoft.com/office/drawing/2014/main" id="{A6A584B5-BB1A-2D50-8564-FCDEB38F40BA}"/>
              </a:ext>
            </a:extLst>
          </p:cNvPr>
          <p:cNvSpPr>
            <a:spLocks noGrp="1"/>
          </p:cNvSpPr>
          <p:nvPr>
            <p:ph idx="1"/>
          </p:nvPr>
        </p:nvSpPr>
        <p:spPr>
          <a:xfrm>
            <a:off x="5963542" y="2792941"/>
            <a:ext cx="5408694" cy="3165233"/>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follows good manufacturing practices to ensure that products are manufactured in a clean and safe environment. This is achieved through the following practices: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Cleaning and sanitation- there is regular cleaning and sanitation of equipment, utensils and production areas.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Personal hygiene- employees good personal hygiene practices by washing their hands and wearing proper clean protective clothing.</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Pest control-the company has an effective pest control measure to prevent contamination.</a:t>
            </a:r>
          </a:p>
        </p:txBody>
      </p:sp>
      <p:pic>
        <p:nvPicPr>
          <p:cNvPr id="5" name="Picture 4">
            <a:extLst>
              <a:ext uri="{FF2B5EF4-FFF2-40B4-BE49-F238E27FC236}">
                <a16:creationId xmlns:a16="http://schemas.microsoft.com/office/drawing/2014/main" id="{3D3A3F10-9478-AF1A-3B91-5CE8B28592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 y="242887"/>
            <a:ext cx="5057775" cy="6372225"/>
          </a:xfrm>
          <a:prstGeom prst="rect">
            <a:avLst/>
          </a:prstGeom>
        </p:spPr>
      </p:pic>
    </p:spTree>
    <p:extLst>
      <p:ext uri="{BB962C8B-B14F-4D97-AF65-F5344CB8AC3E}">
        <p14:creationId xmlns:p14="http://schemas.microsoft.com/office/powerpoint/2010/main" val="13231766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60B0-DB68-DBCA-5608-24B9CE4BE17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64B7216-2D91-467F-CB9D-C6A1AD4E7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9" name="Rectangle 8">
            <a:extLst>
              <a:ext uri="{FF2B5EF4-FFF2-40B4-BE49-F238E27FC236}">
                <a16:creationId xmlns:a16="http://schemas.microsoft.com/office/drawing/2014/main" id="{A9B00B1A-9AE5-03F3-FA57-F33ACD4119DB}"/>
              </a:ext>
            </a:extLst>
          </p:cNvPr>
          <p:cNvSpPr/>
          <p:nvPr/>
        </p:nvSpPr>
        <p:spPr>
          <a:xfrm>
            <a:off x="606452" y="3398238"/>
            <a:ext cx="5129866" cy="2753179"/>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50494B6-184B-E1FE-DC3D-4688A3EC55CF}"/>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A3B76C04-13EF-FD12-0D93-685047BFCC10}"/>
              </a:ext>
            </a:extLst>
          </p:cNvPr>
          <p:cNvSpPr>
            <a:spLocks noGrp="1"/>
          </p:cNvSpPr>
          <p:nvPr>
            <p:ph type="title"/>
          </p:nvPr>
        </p:nvSpPr>
        <p:spPr>
          <a:xfrm>
            <a:off x="606451" y="808182"/>
            <a:ext cx="4482785" cy="614217"/>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FOOD SAFETY (CONTINUED)</a:t>
            </a:r>
          </a:p>
        </p:txBody>
      </p:sp>
      <p:sp>
        <p:nvSpPr>
          <p:cNvPr id="3" name="TextBox 2">
            <a:extLst>
              <a:ext uri="{FF2B5EF4-FFF2-40B4-BE49-F238E27FC236}">
                <a16:creationId xmlns:a16="http://schemas.microsoft.com/office/drawing/2014/main" id="{02740B3E-04B3-CA89-D2D4-3DDCB23724AA}"/>
              </a:ext>
            </a:extLst>
          </p:cNvPr>
          <p:cNvSpPr txBox="1"/>
          <p:nvPr/>
        </p:nvSpPr>
        <p:spPr>
          <a:xfrm>
            <a:off x="606451" y="1499784"/>
            <a:ext cx="2946150" cy="353943"/>
          </a:xfrm>
          <a:prstGeom prst="rect">
            <a:avLst/>
          </a:prstGeom>
          <a:noFill/>
        </p:spPr>
        <p:txBody>
          <a:bodyPr wrap="square">
            <a:spAutoFit/>
          </a:bodyPr>
          <a:lstStyle/>
          <a:p>
            <a:r>
              <a:rPr lang="en-US" sz="1700" b="1" dirty="0">
                <a:solidFill>
                  <a:srgbClr val="C00000"/>
                </a:solidFill>
                <a:latin typeface="Poppins" panose="00000500000000000000" pitchFamily="2" charset="0"/>
                <a:cs typeface="Poppins" panose="00000500000000000000" pitchFamily="2" charset="0"/>
              </a:rPr>
              <a:t>Food Safety Training</a:t>
            </a:r>
          </a:p>
        </p:txBody>
      </p:sp>
      <p:sp>
        <p:nvSpPr>
          <p:cNvPr id="4" name="Content Placeholder 2">
            <a:extLst>
              <a:ext uri="{FF2B5EF4-FFF2-40B4-BE49-F238E27FC236}">
                <a16:creationId xmlns:a16="http://schemas.microsoft.com/office/drawing/2014/main" id="{31F53912-F657-10E1-7F93-8ECFC4F9A8ED}"/>
              </a:ext>
            </a:extLst>
          </p:cNvPr>
          <p:cNvSpPr txBox="1">
            <a:spLocks/>
          </p:cNvSpPr>
          <p:nvPr/>
        </p:nvSpPr>
        <p:spPr>
          <a:xfrm>
            <a:off x="606451" y="1960328"/>
            <a:ext cx="4879950" cy="1159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The company provides internal training to employees to ensure that they understand the importance of food safety  and their role in maintaining a safe and clean production environment.</a:t>
            </a:r>
          </a:p>
        </p:txBody>
      </p:sp>
      <p:sp>
        <p:nvSpPr>
          <p:cNvPr id="7" name="TextBox 6">
            <a:extLst>
              <a:ext uri="{FF2B5EF4-FFF2-40B4-BE49-F238E27FC236}">
                <a16:creationId xmlns:a16="http://schemas.microsoft.com/office/drawing/2014/main" id="{6FCE14FD-6336-983E-70C7-6ECFA5A005B1}"/>
              </a:ext>
            </a:extLst>
          </p:cNvPr>
          <p:cNvSpPr txBox="1"/>
          <p:nvPr/>
        </p:nvSpPr>
        <p:spPr>
          <a:xfrm>
            <a:off x="800312" y="3593682"/>
            <a:ext cx="2946150" cy="353943"/>
          </a:xfrm>
          <a:prstGeom prst="rect">
            <a:avLst/>
          </a:prstGeom>
          <a:noFill/>
        </p:spPr>
        <p:txBody>
          <a:bodyPr wrap="square">
            <a:spAutoFit/>
          </a:bodyPr>
          <a:lstStyle/>
          <a:p>
            <a:r>
              <a:rPr lang="en-US" sz="1700" b="1" dirty="0">
                <a:solidFill>
                  <a:schemeClr val="bg1"/>
                </a:solidFill>
                <a:latin typeface="Poppins" panose="00000500000000000000" pitchFamily="2" charset="0"/>
                <a:cs typeface="Poppins" panose="00000500000000000000" pitchFamily="2" charset="0"/>
              </a:rPr>
              <a:t>Audits and Inspections</a:t>
            </a:r>
          </a:p>
        </p:txBody>
      </p:sp>
      <p:sp>
        <p:nvSpPr>
          <p:cNvPr id="8" name="Content Placeholder 2">
            <a:extLst>
              <a:ext uri="{FF2B5EF4-FFF2-40B4-BE49-F238E27FC236}">
                <a16:creationId xmlns:a16="http://schemas.microsoft.com/office/drawing/2014/main" id="{76A914F2-EA9F-AD4C-DAAE-C93AB2C83325}"/>
              </a:ext>
            </a:extLst>
          </p:cNvPr>
          <p:cNvSpPr txBox="1">
            <a:spLocks/>
          </p:cNvSpPr>
          <p:nvPr/>
        </p:nvSpPr>
        <p:spPr>
          <a:xfrm>
            <a:off x="800312" y="4054226"/>
            <a:ext cx="4879950" cy="18692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solidFill>
                  <a:schemeClr val="bg1"/>
                </a:solidFill>
                <a:latin typeface="Poppins" panose="00000500000000000000" pitchFamily="2" charset="0"/>
                <a:cs typeface="Poppins" panose="00000500000000000000" pitchFamily="2" charset="0"/>
              </a:rPr>
              <a:t>The factory undergoes regular audits and inspections by internal and external auditors to ensure compliance with food safety regulations and standards.</a:t>
            </a:r>
          </a:p>
          <a:p>
            <a:pPr>
              <a:lnSpc>
                <a:spcPct val="150000"/>
              </a:lnSpc>
            </a:pPr>
            <a:r>
              <a:rPr lang="en-US" sz="1200" dirty="0">
                <a:solidFill>
                  <a:schemeClr val="bg1"/>
                </a:solidFill>
                <a:latin typeface="Poppins" panose="00000500000000000000" pitchFamily="2" charset="0"/>
                <a:cs typeface="Poppins" panose="00000500000000000000" pitchFamily="2" charset="0"/>
              </a:rPr>
              <a:t>The company keep on trying to maintain a robust food safety management system to ensure compliance with food safety regulations and standards.</a:t>
            </a:r>
          </a:p>
        </p:txBody>
      </p:sp>
      <p:pic>
        <p:nvPicPr>
          <p:cNvPr id="2" name="Picture 1">
            <a:extLst>
              <a:ext uri="{FF2B5EF4-FFF2-40B4-BE49-F238E27FC236}">
                <a16:creationId xmlns:a16="http://schemas.microsoft.com/office/drawing/2014/main" id="{E270363D-5D78-2FE8-93C8-913F8EED7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153" y="242887"/>
            <a:ext cx="5057775" cy="6372225"/>
          </a:xfrm>
          <a:prstGeom prst="rect">
            <a:avLst/>
          </a:prstGeom>
        </p:spPr>
      </p:pic>
    </p:spTree>
    <p:extLst>
      <p:ext uri="{BB962C8B-B14F-4D97-AF65-F5344CB8AC3E}">
        <p14:creationId xmlns:p14="http://schemas.microsoft.com/office/powerpoint/2010/main" val="252104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E6C83-ECAD-1B2E-4FA0-D559B379F61C}"/>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F59EB60-C7AA-9C27-4765-60893F73636B}"/>
              </a:ext>
            </a:extLst>
          </p:cNvPr>
          <p:cNvSpPr/>
          <p:nvPr/>
        </p:nvSpPr>
        <p:spPr>
          <a:xfrm>
            <a:off x="0"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F8C865F-0941-7872-7920-A3BD92B4D9F5}"/>
              </a:ext>
            </a:extLst>
          </p:cNvPr>
          <p:cNvSpPr>
            <a:spLocks noGrp="1"/>
          </p:cNvSpPr>
          <p:nvPr>
            <p:ph type="title"/>
          </p:nvPr>
        </p:nvSpPr>
        <p:spPr>
          <a:xfrm>
            <a:off x="5963542" y="699150"/>
            <a:ext cx="4023331" cy="245483"/>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REPUTATION RISK</a:t>
            </a:r>
          </a:p>
        </p:txBody>
      </p:sp>
      <p:sp>
        <p:nvSpPr>
          <p:cNvPr id="15" name="TextBox 14">
            <a:extLst>
              <a:ext uri="{FF2B5EF4-FFF2-40B4-BE49-F238E27FC236}">
                <a16:creationId xmlns:a16="http://schemas.microsoft.com/office/drawing/2014/main" id="{29C76CF5-C1BB-E535-2A28-B1EE4180D4D3}"/>
              </a:ext>
            </a:extLst>
          </p:cNvPr>
          <p:cNvSpPr txBox="1"/>
          <p:nvPr/>
        </p:nvSpPr>
        <p:spPr>
          <a:xfrm>
            <a:off x="5963542" y="1089272"/>
            <a:ext cx="5408694" cy="1534779"/>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 Vest has not reported on potential harm to an organization’s reputation , brand and image. Below is what the company has does to mitigate reputation risk</a:t>
            </a:r>
          </a:p>
        </p:txBody>
      </p:sp>
      <p:sp>
        <p:nvSpPr>
          <p:cNvPr id="2" name="Content Placeholder 2">
            <a:extLst>
              <a:ext uri="{FF2B5EF4-FFF2-40B4-BE49-F238E27FC236}">
                <a16:creationId xmlns:a16="http://schemas.microsoft.com/office/drawing/2014/main" id="{0D6D0FAC-4000-64D1-B8DF-89B5FBB71E29}"/>
              </a:ext>
            </a:extLst>
          </p:cNvPr>
          <p:cNvSpPr>
            <a:spLocks noGrp="1"/>
          </p:cNvSpPr>
          <p:nvPr>
            <p:ph idx="1"/>
          </p:nvPr>
        </p:nvSpPr>
        <p:spPr>
          <a:xfrm>
            <a:off x="5963542" y="2868418"/>
            <a:ext cx="5408694" cy="1928360"/>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The company has a strong culture of ethics, integrity and transparency to prevent reputation-damaging behaviors.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Monitoring of social media and online reviews to quickly identify  and respond to reputation damaging incidents.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The company engage with its stakeholders such as customers and regulators to build trust and maintain a positive reputation. </a:t>
            </a:r>
          </a:p>
        </p:txBody>
      </p:sp>
      <p:sp>
        <p:nvSpPr>
          <p:cNvPr id="3" name="TextBox 2">
            <a:extLst>
              <a:ext uri="{FF2B5EF4-FFF2-40B4-BE49-F238E27FC236}">
                <a16:creationId xmlns:a16="http://schemas.microsoft.com/office/drawing/2014/main" id="{EDB9215E-FD94-C345-5350-64E8889D9176}"/>
              </a:ext>
            </a:extLst>
          </p:cNvPr>
          <p:cNvSpPr txBox="1"/>
          <p:nvPr/>
        </p:nvSpPr>
        <p:spPr>
          <a:xfrm>
            <a:off x="5963542" y="4990108"/>
            <a:ext cx="5408694" cy="1354473"/>
          </a:xfrm>
          <a:prstGeom prst="rect">
            <a:avLst/>
          </a:prstGeom>
          <a:noFill/>
        </p:spPr>
        <p:txBody>
          <a:bodyPr wrap="square">
            <a:spAutoFit/>
          </a:bodyPr>
          <a:lstStyle/>
          <a:p>
            <a:pPr marL="0" indent="0">
              <a:lnSpc>
                <a:spcPct val="150000"/>
              </a:lnSpc>
              <a:buNone/>
            </a:pPr>
            <a:r>
              <a:rPr lang="en-US" sz="1400" b="1" dirty="0">
                <a:solidFill>
                  <a:srgbClr val="FF0000"/>
                </a:solidFill>
                <a:latin typeface="Poppins" panose="00000500000000000000" pitchFamily="2" charset="0"/>
                <a:cs typeface="Poppins" panose="00000500000000000000" pitchFamily="2" charset="0"/>
              </a:rPr>
              <a:t>Reputation risks has various consequences for an organization such as financial losses, loss of customer trust, damage to brand and regulatory scrutiny  which may lead to fines and penalties.</a:t>
            </a:r>
          </a:p>
        </p:txBody>
      </p:sp>
      <p:pic>
        <p:nvPicPr>
          <p:cNvPr id="6" name="Picture 5">
            <a:extLst>
              <a:ext uri="{FF2B5EF4-FFF2-40B4-BE49-F238E27FC236}">
                <a16:creationId xmlns:a16="http://schemas.microsoft.com/office/drawing/2014/main" id="{7E4F1C93-DAF2-CC07-67CC-0BE89B156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609" y="242887"/>
            <a:ext cx="5057775" cy="6372225"/>
          </a:xfrm>
          <a:prstGeom prst="rect">
            <a:avLst/>
          </a:prstGeom>
        </p:spPr>
      </p:pic>
    </p:spTree>
    <p:extLst>
      <p:ext uri="{BB962C8B-B14F-4D97-AF65-F5344CB8AC3E}">
        <p14:creationId xmlns:p14="http://schemas.microsoft.com/office/powerpoint/2010/main" val="148604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37708-615F-48BC-9441-5DB76199AAC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6B12EFA-85F0-3B00-611C-F0CAA0E2A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9" name="Rectangle 8">
            <a:extLst>
              <a:ext uri="{FF2B5EF4-FFF2-40B4-BE49-F238E27FC236}">
                <a16:creationId xmlns:a16="http://schemas.microsoft.com/office/drawing/2014/main" id="{5735FA48-E8A7-2CBD-5533-45311D360E24}"/>
              </a:ext>
            </a:extLst>
          </p:cNvPr>
          <p:cNvSpPr/>
          <p:nvPr/>
        </p:nvSpPr>
        <p:spPr>
          <a:xfrm>
            <a:off x="606452" y="3262746"/>
            <a:ext cx="5646566" cy="3082636"/>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4A0BB5-F7CA-5277-16B3-16AE72943FC2}"/>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EE97FBB7-12D9-93AF-6B19-455354D300EC}"/>
              </a:ext>
            </a:extLst>
          </p:cNvPr>
          <p:cNvSpPr>
            <a:spLocks noGrp="1"/>
          </p:cNvSpPr>
          <p:nvPr>
            <p:ph type="title"/>
          </p:nvPr>
        </p:nvSpPr>
        <p:spPr>
          <a:xfrm>
            <a:off x="606451" y="641927"/>
            <a:ext cx="4482785" cy="353943"/>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CRISIS COMMUNICATION</a:t>
            </a:r>
          </a:p>
        </p:txBody>
      </p:sp>
      <p:sp>
        <p:nvSpPr>
          <p:cNvPr id="7" name="TextBox 6">
            <a:extLst>
              <a:ext uri="{FF2B5EF4-FFF2-40B4-BE49-F238E27FC236}">
                <a16:creationId xmlns:a16="http://schemas.microsoft.com/office/drawing/2014/main" id="{CD608B70-BF9C-7037-67AA-F3ECA2C1605D}"/>
              </a:ext>
            </a:extLst>
          </p:cNvPr>
          <p:cNvSpPr txBox="1"/>
          <p:nvPr/>
        </p:nvSpPr>
        <p:spPr>
          <a:xfrm>
            <a:off x="800312" y="3458189"/>
            <a:ext cx="4288924" cy="353943"/>
          </a:xfrm>
          <a:prstGeom prst="rect">
            <a:avLst/>
          </a:prstGeom>
          <a:noFill/>
        </p:spPr>
        <p:txBody>
          <a:bodyPr wrap="square">
            <a:spAutoFit/>
          </a:bodyPr>
          <a:lstStyle/>
          <a:p>
            <a:r>
              <a:rPr lang="en-US" sz="1700" b="1" dirty="0">
                <a:solidFill>
                  <a:schemeClr val="bg1"/>
                </a:solidFill>
                <a:latin typeface="Poppins" panose="00000500000000000000" pitchFamily="2" charset="0"/>
                <a:cs typeface="Poppins" panose="00000500000000000000" pitchFamily="2" charset="0"/>
              </a:rPr>
              <a:t>The keys objectives are as follows:</a:t>
            </a:r>
          </a:p>
        </p:txBody>
      </p:sp>
      <p:sp>
        <p:nvSpPr>
          <p:cNvPr id="8" name="Content Placeholder 2">
            <a:extLst>
              <a:ext uri="{FF2B5EF4-FFF2-40B4-BE49-F238E27FC236}">
                <a16:creationId xmlns:a16="http://schemas.microsoft.com/office/drawing/2014/main" id="{ADAF7095-1E5E-3904-AA5A-1BE804B51C6B}"/>
              </a:ext>
            </a:extLst>
          </p:cNvPr>
          <p:cNvSpPr txBox="1">
            <a:spLocks/>
          </p:cNvSpPr>
          <p:nvPr/>
        </p:nvSpPr>
        <p:spPr>
          <a:xfrm>
            <a:off x="800311" y="3872933"/>
            <a:ext cx="5129433" cy="2186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b="1" dirty="0">
                <a:solidFill>
                  <a:schemeClr val="bg1"/>
                </a:solidFill>
                <a:latin typeface="Poppins" panose="00000500000000000000" pitchFamily="2" charset="0"/>
                <a:cs typeface="Poppins" panose="00000500000000000000" pitchFamily="2" charset="0"/>
              </a:rPr>
              <a:t>Protect Reputation </a:t>
            </a:r>
            <a:r>
              <a:rPr lang="en-US" sz="1200" dirty="0">
                <a:solidFill>
                  <a:schemeClr val="bg1"/>
                </a:solidFill>
                <a:latin typeface="Poppins" panose="00000500000000000000" pitchFamily="2" charset="0"/>
                <a:cs typeface="Poppins" panose="00000500000000000000" pitchFamily="2" charset="0"/>
              </a:rPr>
              <a:t>– protecting the company’s reputation by responding promptly and transparently to the crisis.</a:t>
            </a:r>
          </a:p>
          <a:p>
            <a:pPr>
              <a:lnSpc>
                <a:spcPct val="150000"/>
              </a:lnSpc>
            </a:pPr>
            <a:r>
              <a:rPr lang="en-US" sz="1200" b="1" dirty="0">
                <a:solidFill>
                  <a:schemeClr val="bg1"/>
                </a:solidFill>
                <a:latin typeface="Poppins" panose="00000500000000000000" pitchFamily="2" charset="0"/>
                <a:cs typeface="Poppins" panose="00000500000000000000" pitchFamily="2" charset="0"/>
              </a:rPr>
              <a:t>Maintain Trust </a:t>
            </a:r>
            <a:r>
              <a:rPr lang="en-US" sz="1200" dirty="0">
                <a:solidFill>
                  <a:schemeClr val="bg1"/>
                </a:solidFill>
                <a:latin typeface="Poppins" panose="00000500000000000000" pitchFamily="2" charset="0"/>
                <a:cs typeface="Poppins" panose="00000500000000000000" pitchFamily="2" charset="0"/>
              </a:rPr>
              <a:t>– the company maintains stakeholder trust by providing accurate, timely and consistent information.</a:t>
            </a:r>
          </a:p>
          <a:p>
            <a:pPr>
              <a:lnSpc>
                <a:spcPct val="150000"/>
              </a:lnSpc>
            </a:pPr>
            <a:r>
              <a:rPr lang="en-US" sz="1200" b="1" dirty="0">
                <a:solidFill>
                  <a:schemeClr val="bg1"/>
                </a:solidFill>
                <a:latin typeface="Poppins" panose="00000500000000000000" pitchFamily="2" charset="0"/>
                <a:cs typeface="Poppins" panose="00000500000000000000" pitchFamily="2" charset="0"/>
              </a:rPr>
              <a:t>Ensure Safety </a:t>
            </a:r>
            <a:r>
              <a:rPr lang="en-US" sz="1200" dirty="0">
                <a:solidFill>
                  <a:schemeClr val="bg1"/>
                </a:solidFill>
                <a:latin typeface="Poppins" panose="00000500000000000000" pitchFamily="2" charset="0"/>
                <a:cs typeface="Poppins" panose="00000500000000000000" pitchFamily="2" charset="0"/>
              </a:rPr>
              <a:t>– the company ensure safety of its employees, customers and the public by  providing clear instructions and guidance.</a:t>
            </a:r>
          </a:p>
        </p:txBody>
      </p:sp>
      <p:sp>
        <p:nvSpPr>
          <p:cNvPr id="2" name="TextBox 1">
            <a:extLst>
              <a:ext uri="{FF2B5EF4-FFF2-40B4-BE49-F238E27FC236}">
                <a16:creationId xmlns:a16="http://schemas.microsoft.com/office/drawing/2014/main" id="{18E3FB26-248C-C62B-0FF2-07A8BB03EDF5}"/>
              </a:ext>
            </a:extLst>
          </p:cNvPr>
          <p:cNvSpPr txBox="1"/>
          <p:nvPr/>
        </p:nvSpPr>
        <p:spPr>
          <a:xfrm>
            <a:off x="606451" y="1191314"/>
            <a:ext cx="5729694" cy="796115"/>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Crisis communication plan is a critical component of the organization’s crisis management strategy. </a:t>
            </a:r>
          </a:p>
        </p:txBody>
      </p:sp>
      <p:sp>
        <p:nvSpPr>
          <p:cNvPr id="5" name="Content Placeholder 2">
            <a:extLst>
              <a:ext uri="{FF2B5EF4-FFF2-40B4-BE49-F238E27FC236}">
                <a16:creationId xmlns:a16="http://schemas.microsoft.com/office/drawing/2014/main" id="{D60A97FD-487B-6828-9143-0847BBAC234A}"/>
              </a:ext>
            </a:extLst>
          </p:cNvPr>
          <p:cNvSpPr txBox="1">
            <a:spLocks/>
          </p:cNvSpPr>
          <p:nvPr/>
        </p:nvSpPr>
        <p:spPr>
          <a:xfrm>
            <a:off x="606451" y="2106115"/>
            <a:ext cx="5729694" cy="8172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has procedures and protocols for communicating with stakeholders during crisis , ensuring that the relevant  team responds quickly, effectively and transparently.</a:t>
            </a:r>
          </a:p>
        </p:txBody>
      </p:sp>
      <p:pic>
        <p:nvPicPr>
          <p:cNvPr id="6" name="Picture 5">
            <a:extLst>
              <a:ext uri="{FF2B5EF4-FFF2-40B4-BE49-F238E27FC236}">
                <a16:creationId xmlns:a16="http://schemas.microsoft.com/office/drawing/2014/main" id="{2423E7DA-7530-65E2-90F6-238631278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692" y="242887"/>
            <a:ext cx="5057775" cy="6372225"/>
          </a:xfrm>
          <a:prstGeom prst="rect">
            <a:avLst/>
          </a:prstGeom>
        </p:spPr>
      </p:pic>
    </p:spTree>
    <p:extLst>
      <p:ext uri="{BB962C8B-B14F-4D97-AF65-F5344CB8AC3E}">
        <p14:creationId xmlns:p14="http://schemas.microsoft.com/office/powerpoint/2010/main" val="328318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4B473-00A5-045F-646A-E53D123D045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2DB340A-0FBF-DAE3-A09F-4165D98E26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4" name="Rectangle 3">
            <a:extLst>
              <a:ext uri="{FF2B5EF4-FFF2-40B4-BE49-F238E27FC236}">
                <a16:creationId xmlns:a16="http://schemas.microsoft.com/office/drawing/2014/main" id="{3137777F-A3D9-E7FC-CBDE-C3271E159CF5}"/>
              </a:ext>
            </a:extLst>
          </p:cNvPr>
          <p:cNvSpPr/>
          <p:nvPr/>
        </p:nvSpPr>
        <p:spPr>
          <a:xfrm>
            <a:off x="5873478" y="4258268"/>
            <a:ext cx="5646566" cy="2087114"/>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851F23-1434-51BE-8B9B-0BA6EDCDE358}"/>
              </a:ext>
            </a:extLst>
          </p:cNvPr>
          <p:cNvSpPr/>
          <p:nvPr/>
        </p:nvSpPr>
        <p:spPr>
          <a:xfrm>
            <a:off x="-77366"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3D5B3E7-7544-7A2E-78A3-9F9BB8B43519}"/>
              </a:ext>
            </a:extLst>
          </p:cNvPr>
          <p:cNvSpPr>
            <a:spLocks noGrp="1"/>
          </p:cNvSpPr>
          <p:nvPr>
            <p:ph type="title"/>
          </p:nvPr>
        </p:nvSpPr>
        <p:spPr>
          <a:xfrm>
            <a:off x="5806459" y="577845"/>
            <a:ext cx="4697585" cy="724584"/>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CORPORATE SOCIAL RESPONSIBILITY</a:t>
            </a:r>
          </a:p>
        </p:txBody>
      </p:sp>
      <p:sp>
        <p:nvSpPr>
          <p:cNvPr id="2" name="Content Placeholder 2">
            <a:extLst>
              <a:ext uri="{FF2B5EF4-FFF2-40B4-BE49-F238E27FC236}">
                <a16:creationId xmlns:a16="http://schemas.microsoft.com/office/drawing/2014/main" id="{9558EB4F-1FE9-4D2B-69A6-D306DEA2F4CF}"/>
              </a:ext>
            </a:extLst>
          </p:cNvPr>
          <p:cNvSpPr>
            <a:spLocks noGrp="1"/>
          </p:cNvSpPr>
          <p:nvPr>
            <p:ph idx="1"/>
          </p:nvPr>
        </p:nvSpPr>
        <p:spPr>
          <a:xfrm>
            <a:off x="5806459" y="1586226"/>
            <a:ext cx="5816100" cy="2388245"/>
          </a:xfrm>
        </p:spPr>
        <p:txBody>
          <a:bodyPr>
            <a:noAutofit/>
          </a:bodyPr>
          <a:lstStyle/>
          <a:p>
            <a:pPr marL="0" indent="0">
              <a:lnSpc>
                <a:spcPct val="150000"/>
              </a:lnSpc>
              <a:buNone/>
            </a:pPr>
            <a:r>
              <a:rPr lang="en-US" sz="1200" dirty="0">
                <a:solidFill>
                  <a:schemeClr val="bg2">
                    <a:lumMod val="50000"/>
                  </a:schemeClr>
                </a:solidFill>
                <a:latin typeface="Poppins" panose="00000500000000000000" pitchFamily="2" charset="0"/>
                <a:cs typeface="Poppins" panose="00000500000000000000" pitchFamily="2" charset="0"/>
              </a:rPr>
              <a:t>Corporate Social Responsibility integrates into our social and environmental concerns and into our operations and the interactions with stakeholders. AH- Vest Ltd is registered under the Securities and Exchange Commission (SEC) and maintain a record of their contributions towards community development. </a:t>
            </a:r>
          </a:p>
          <a:p>
            <a:pPr marL="0" indent="0">
              <a:lnSpc>
                <a:spcPct val="150000"/>
              </a:lnSpc>
              <a:buNone/>
            </a:pPr>
            <a:r>
              <a:rPr lang="en-US" sz="1200" dirty="0">
                <a:solidFill>
                  <a:schemeClr val="bg2">
                    <a:lumMod val="50000"/>
                  </a:schemeClr>
                </a:solidFill>
                <a:latin typeface="Poppins" panose="00000500000000000000" pitchFamily="2" charset="0"/>
                <a:cs typeface="Poppins" panose="00000500000000000000" pitchFamily="2" charset="0"/>
              </a:rPr>
              <a:t>This report provides an overview of CSR initiatives, the SEC register for CSR contributions, and details on sponsorships, donations, and charitable giving.</a:t>
            </a:r>
          </a:p>
        </p:txBody>
      </p:sp>
      <p:sp>
        <p:nvSpPr>
          <p:cNvPr id="3" name="TextBox 2">
            <a:extLst>
              <a:ext uri="{FF2B5EF4-FFF2-40B4-BE49-F238E27FC236}">
                <a16:creationId xmlns:a16="http://schemas.microsoft.com/office/drawing/2014/main" id="{5BDD9627-81FF-0CDC-F77B-2D7E7853898E}"/>
              </a:ext>
            </a:extLst>
          </p:cNvPr>
          <p:cNvSpPr txBox="1"/>
          <p:nvPr/>
        </p:nvSpPr>
        <p:spPr>
          <a:xfrm>
            <a:off x="6242537" y="4414191"/>
            <a:ext cx="4929612" cy="1723805"/>
          </a:xfrm>
          <a:prstGeom prst="rect">
            <a:avLst/>
          </a:prstGeom>
          <a:noFill/>
        </p:spPr>
        <p:txBody>
          <a:bodyPr wrap="square">
            <a:spAutoFit/>
          </a:bodyPr>
          <a:lstStyle/>
          <a:p>
            <a:pPr marL="0" indent="0">
              <a:lnSpc>
                <a:spcPct val="150000"/>
              </a:lnSpc>
              <a:buNone/>
            </a:pPr>
            <a:r>
              <a:rPr lang="en-US" sz="1600" b="1" dirty="0">
                <a:solidFill>
                  <a:schemeClr val="bg1"/>
                </a:solidFill>
                <a:latin typeface="Poppins" panose="00000500000000000000" pitchFamily="2" charset="0"/>
                <a:cs typeface="Poppins" panose="00000500000000000000" pitchFamily="2" charset="0"/>
              </a:rPr>
              <a:t>SEC Register for CSR Contributions</a:t>
            </a:r>
          </a:p>
          <a:p>
            <a:pPr marL="0" indent="0">
              <a:lnSpc>
                <a:spcPct val="150000"/>
              </a:lnSpc>
              <a:buNone/>
            </a:pPr>
            <a:r>
              <a:rPr lang="en-US" sz="1400" dirty="0">
                <a:solidFill>
                  <a:schemeClr val="bg1"/>
                </a:solidFill>
                <a:latin typeface="Poppins" panose="00000500000000000000" pitchFamily="2" charset="0"/>
                <a:cs typeface="Poppins" panose="00000500000000000000" pitchFamily="2" charset="0"/>
              </a:rPr>
              <a:t>The SEC Register for CSR Contributions formally record and maintained documents financial and non-financial contributions aimed at community development.</a:t>
            </a:r>
          </a:p>
        </p:txBody>
      </p:sp>
      <p:pic>
        <p:nvPicPr>
          <p:cNvPr id="7" name="Picture 6">
            <a:extLst>
              <a:ext uri="{FF2B5EF4-FFF2-40B4-BE49-F238E27FC236}">
                <a16:creationId xmlns:a16="http://schemas.microsoft.com/office/drawing/2014/main" id="{ECF039B9-8095-C08F-2E66-FAA950071A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85" y="242887"/>
            <a:ext cx="5057775" cy="6372225"/>
          </a:xfrm>
          <a:prstGeom prst="rect">
            <a:avLst/>
          </a:prstGeom>
        </p:spPr>
      </p:pic>
    </p:spTree>
    <p:extLst>
      <p:ext uri="{BB962C8B-B14F-4D97-AF65-F5344CB8AC3E}">
        <p14:creationId xmlns:p14="http://schemas.microsoft.com/office/powerpoint/2010/main" val="457613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96847-40EE-70B0-D0BC-CE2F8BC6FA79}"/>
            </a:ext>
          </a:extLst>
        </p:cNvPr>
        <p:cNvGrpSpPr/>
        <p:nvPr/>
      </p:nvGrpSpPr>
      <p:grpSpPr>
        <a:xfrm>
          <a:off x="0" y="0"/>
          <a:ext cx="0" cy="0"/>
          <a:chOff x="0" y="0"/>
          <a:chExt cx="0" cy="0"/>
        </a:xfrm>
      </p:grpSpPr>
      <p:pic>
        <p:nvPicPr>
          <p:cNvPr id="34" name="Picture 33" descr="A red and white corner&#10;&#10;AI-generated content may be incorrect.">
            <a:extLst>
              <a:ext uri="{FF2B5EF4-FFF2-40B4-BE49-F238E27FC236}">
                <a16:creationId xmlns:a16="http://schemas.microsoft.com/office/drawing/2014/main" id="{C86322BB-7402-1456-5076-5623F2360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9" name="Rectangle 8">
            <a:extLst>
              <a:ext uri="{FF2B5EF4-FFF2-40B4-BE49-F238E27FC236}">
                <a16:creationId xmlns:a16="http://schemas.microsoft.com/office/drawing/2014/main" id="{535876F4-65A1-FF0F-6EC5-736DAC0861E6}"/>
              </a:ext>
            </a:extLst>
          </p:cNvPr>
          <p:cNvSpPr/>
          <p:nvPr/>
        </p:nvSpPr>
        <p:spPr>
          <a:xfrm>
            <a:off x="715093" y="2335958"/>
            <a:ext cx="3422341" cy="1081855"/>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0519C9A1-7547-2CA7-A7DA-282467D27D2C}"/>
              </a:ext>
            </a:extLst>
          </p:cNvPr>
          <p:cNvSpPr>
            <a:spLocks noGrp="1"/>
          </p:cNvSpPr>
          <p:nvPr>
            <p:ph type="title"/>
          </p:nvPr>
        </p:nvSpPr>
        <p:spPr>
          <a:xfrm>
            <a:off x="7060082" y="868263"/>
            <a:ext cx="4482785" cy="353943"/>
          </a:xfrm>
        </p:spPr>
        <p:txBody>
          <a:bodyPr>
            <a:noAutofit/>
          </a:bodyPr>
          <a:lstStyle/>
          <a:p>
            <a:pPr algn="r"/>
            <a:r>
              <a:rPr lang="en-US" sz="2400" b="1" dirty="0">
                <a:solidFill>
                  <a:srgbClr val="C00000"/>
                </a:solidFill>
                <a:latin typeface="Poppins" panose="00000500000000000000" pitchFamily="2" charset="0"/>
                <a:cs typeface="Poppins" panose="00000500000000000000" pitchFamily="2" charset="0"/>
              </a:rPr>
              <a:t>CORPORATE SOCIAL RESPONSIBILITY</a:t>
            </a:r>
          </a:p>
        </p:txBody>
      </p:sp>
      <p:sp>
        <p:nvSpPr>
          <p:cNvPr id="2" name="TextBox 1">
            <a:extLst>
              <a:ext uri="{FF2B5EF4-FFF2-40B4-BE49-F238E27FC236}">
                <a16:creationId xmlns:a16="http://schemas.microsoft.com/office/drawing/2014/main" id="{46A5EE01-F754-35A8-77AD-9340F6AD3357}"/>
              </a:ext>
            </a:extLst>
          </p:cNvPr>
          <p:cNvSpPr txBox="1"/>
          <p:nvPr/>
        </p:nvSpPr>
        <p:spPr>
          <a:xfrm>
            <a:off x="5813173" y="1555238"/>
            <a:ext cx="5729694" cy="447687"/>
          </a:xfrm>
          <a:prstGeom prst="rect">
            <a:avLst/>
          </a:prstGeom>
          <a:noFill/>
        </p:spPr>
        <p:txBody>
          <a:bodyPr wrap="square">
            <a:spAutoFit/>
          </a:bodyPr>
          <a:lstStyle/>
          <a:p>
            <a:pPr marL="0" indent="0" algn="r">
              <a:lnSpc>
                <a:spcPct val="150000"/>
              </a:lnSpc>
              <a:buNone/>
            </a:pPr>
            <a:r>
              <a:rPr lang="en-US" sz="1700" b="1" dirty="0">
                <a:solidFill>
                  <a:srgbClr val="FF0000"/>
                </a:solidFill>
                <a:latin typeface="Poppins" panose="00000500000000000000" pitchFamily="2" charset="0"/>
                <a:cs typeface="Poppins" panose="00000500000000000000" pitchFamily="2" charset="0"/>
              </a:rPr>
              <a:t>Key Elements Recorded In The Register:</a:t>
            </a:r>
          </a:p>
        </p:txBody>
      </p:sp>
      <p:sp>
        <p:nvSpPr>
          <p:cNvPr id="17" name="Rectangle 16">
            <a:extLst>
              <a:ext uri="{FF2B5EF4-FFF2-40B4-BE49-F238E27FC236}">
                <a16:creationId xmlns:a16="http://schemas.microsoft.com/office/drawing/2014/main" id="{50C11C0A-6232-2DC2-51CB-D5D7B647D8BD}"/>
              </a:ext>
            </a:extLst>
          </p:cNvPr>
          <p:cNvSpPr/>
          <p:nvPr/>
        </p:nvSpPr>
        <p:spPr>
          <a:xfrm>
            <a:off x="4384829" y="2335958"/>
            <a:ext cx="3422341" cy="1081855"/>
          </a:xfrm>
          <a:prstGeom prst="rect">
            <a:avLst/>
          </a:prstGeom>
          <a:solidFill>
            <a:srgbClr val="FF3B3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8B5842E-CDC4-4A62-FE18-37E1A0FD9AFC}"/>
              </a:ext>
            </a:extLst>
          </p:cNvPr>
          <p:cNvSpPr/>
          <p:nvPr/>
        </p:nvSpPr>
        <p:spPr>
          <a:xfrm>
            <a:off x="8054566" y="2335958"/>
            <a:ext cx="3422341" cy="1081855"/>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372427-243D-7C1A-806B-63A1C3769B45}"/>
              </a:ext>
            </a:extLst>
          </p:cNvPr>
          <p:cNvSpPr/>
          <p:nvPr/>
        </p:nvSpPr>
        <p:spPr>
          <a:xfrm>
            <a:off x="715093" y="3678609"/>
            <a:ext cx="3422341" cy="1081855"/>
          </a:xfrm>
          <a:prstGeom prst="rect">
            <a:avLst/>
          </a:prstGeom>
          <a:solidFill>
            <a:srgbClr val="FF3B3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E8FD205-C5EB-2191-A331-707E5E88271C}"/>
              </a:ext>
            </a:extLst>
          </p:cNvPr>
          <p:cNvSpPr/>
          <p:nvPr/>
        </p:nvSpPr>
        <p:spPr>
          <a:xfrm>
            <a:off x="4384829" y="3678609"/>
            <a:ext cx="3422341" cy="1081855"/>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2BB133-CE39-20E3-3546-EC1EA6BA26C5}"/>
              </a:ext>
            </a:extLst>
          </p:cNvPr>
          <p:cNvSpPr/>
          <p:nvPr/>
        </p:nvSpPr>
        <p:spPr>
          <a:xfrm>
            <a:off x="8054566" y="3678608"/>
            <a:ext cx="3422341" cy="1081855"/>
          </a:xfrm>
          <a:prstGeom prst="rect">
            <a:avLst/>
          </a:prstGeom>
          <a:solidFill>
            <a:srgbClr val="FF3B3B"/>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A1B8C6-CEF0-5400-8A9C-BD4CA808A724}"/>
              </a:ext>
            </a:extLst>
          </p:cNvPr>
          <p:cNvSpPr/>
          <p:nvPr/>
        </p:nvSpPr>
        <p:spPr>
          <a:xfrm>
            <a:off x="715093" y="5033150"/>
            <a:ext cx="3422341" cy="1081855"/>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Content Placeholder 2">
            <a:extLst>
              <a:ext uri="{FF2B5EF4-FFF2-40B4-BE49-F238E27FC236}">
                <a16:creationId xmlns:a16="http://schemas.microsoft.com/office/drawing/2014/main" id="{D98B5A15-E388-4DE0-F53E-2E3A0016DE86}"/>
              </a:ext>
            </a:extLst>
          </p:cNvPr>
          <p:cNvSpPr txBox="1">
            <a:spLocks/>
          </p:cNvSpPr>
          <p:nvPr/>
        </p:nvSpPr>
        <p:spPr>
          <a:xfrm>
            <a:off x="715093" y="2750623"/>
            <a:ext cx="3422340" cy="2525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DATE OF CONTRIBUTION</a:t>
            </a:r>
            <a:endParaRPr lang="en-US" sz="1200" dirty="0">
              <a:solidFill>
                <a:schemeClr val="bg1"/>
              </a:solidFill>
              <a:latin typeface="Poppins" panose="00000500000000000000" pitchFamily="2" charset="0"/>
              <a:cs typeface="Poppins" panose="00000500000000000000" pitchFamily="2" charset="0"/>
            </a:endParaRPr>
          </a:p>
        </p:txBody>
      </p:sp>
      <p:sp>
        <p:nvSpPr>
          <p:cNvPr id="27" name="Content Placeholder 2">
            <a:extLst>
              <a:ext uri="{FF2B5EF4-FFF2-40B4-BE49-F238E27FC236}">
                <a16:creationId xmlns:a16="http://schemas.microsoft.com/office/drawing/2014/main" id="{C1A26190-7079-DB3A-BFAD-4D688779AF7A}"/>
              </a:ext>
            </a:extLst>
          </p:cNvPr>
          <p:cNvSpPr txBox="1">
            <a:spLocks/>
          </p:cNvSpPr>
          <p:nvPr/>
        </p:nvSpPr>
        <p:spPr>
          <a:xfrm>
            <a:off x="4384828" y="2749752"/>
            <a:ext cx="3422340" cy="2542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NAME OF RECIPIENT ORGANIZATION</a:t>
            </a:r>
            <a:endParaRPr lang="en-US" sz="1200" dirty="0">
              <a:solidFill>
                <a:schemeClr val="bg1"/>
              </a:solidFill>
              <a:latin typeface="Poppins" panose="00000500000000000000" pitchFamily="2" charset="0"/>
              <a:cs typeface="Poppins" panose="00000500000000000000" pitchFamily="2" charset="0"/>
            </a:endParaRPr>
          </a:p>
        </p:txBody>
      </p:sp>
      <p:sp>
        <p:nvSpPr>
          <p:cNvPr id="28" name="Content Placeholder 2">
            <a:extLst>
              <a:ext uri="{FF2B5EF4-FFF2-40B4-BE49-F238E27FC236}">
                <a16:creationId xmlns:a16="http://schemas.microsoft.com/office/drawing/2014/main" id="{5A0A8DFE-039B-565A-3149-67C4DE7C3B49}"/>
              </a:ext>
            </a:extLst>
          </p:cNvPr>
          <p:cNvSpPr txBox="1">
            <a:spLocks/>
          </p:cNvSpPr>
          <p:nvPr/>
        </p:nvSpPr>
        <p:spPr>
          <a:xfrm>
            <a:off x="8277160" y="2668274"/>
            <a:ext cx="2977151" cy="41722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TYPE OF CONTRIBUTION (FINANCIAL OR NON-FINANCIAL)</a:t>
            </a:r>
            <a:endParaRPr lang="en-US" sz="1200" dirty="0">
              <a:solidFill>
                <a:schemeClr val="bg1"/>
              </a:solidFill>
              <a:latin typeface="Poppins" panose="00000500000000000000" pitchFamily="2" charset="0"/>
              <a:cs typeface="Poppins" panose="00000500000000000000" pitchFamily="2" charset="0"/>
            </a:endParaRPr>
          </a:p>
        </p:txBody>
      </p:sp>
      <p:sp>
        <p:nvSpPr>
          <p:cNvPr id="30" name="Content Placeholder 2">
            <a:extLst>
              <a:ext uri="{FF2B5EF4-FFF2-40B4-BE49-F238E27FC236}">
                <a16:creationId xmlns:a16="http://schemas.microsoft.com/office/drawing/2014/main" id="{67D4E5AC-2167-ABC0-6EF6-024C764DCCCF}"/>
              </a:ext>
            </a:extLst>
          </p:cNvPr>
          <p:cNvSpPr txBox="1">
            <a:spLocks/>
          </p:cNvSpPr>
          <p:nvPr/>
        </p:nvSpPr>
        <p:spPr>
          <a:xfrm>
            <a:off x="948943" y="4016227"/>
            <a:ext cx="2954641" cy="4205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AMOUNT / VALUE OF THE CONTRIBUTION</a:t>
            </a:r>
            <a:endParaRPr lang="en-US" sz="1200" dirty="0">
              <a:solidFill>
                <a:schemeClr val="bg1"/>
              </a:solidFill>
              <a:latin typeface="Poppins" panose="00000500000000000000" pitchFamily="2" charset="0"/>
              <a:cs typeface="Poppins" panose="00000500000000000000" pitchFamily="2" charset="0"/>
            </a:endParaRPr>
          </a:p>
        </p:txBody>
      </p:sp>
      <p:sp>
        <p:nvSpPr>
          <p:cNvPr id="31" name="Content Placeholder 2">
            <a:extLst>
              <a:ext uri="{FF2B5EF4-FFF2-40B4-BE49-F238E27FC236}">
                <a16:creationId xmlns:a16="http://schemas.microsoft.com/office/drawing/2014/main" id="{AF2563A6-EE97-487D-2A29-D53B01EF9B24}"/>
              </a:ext>
            </a:extLst>
          </p:cNvPr>
          <p:cNvSpPr txBox="1">
            <a:spLocks/>
          </p:cNvSpPr>
          <p:nvPr/>
        </p:nvSpPr>
        <p:spPr>
          <a:xfrm>
            <a:off x="4384830" y="4082571"/>
            <a:ext cx="3422340" cy="273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PURPOSE OF THE CONTRIBUTION</a:t>
            </a:r>
            <a:endParaRPr lang="en-US" sz="1200" dirty="0">
              <a:solidFill>
                <a:schemeClr val="bg1"/>
              </a:solidFill>
              <a:latin typeface="Poppins" panose="00000500000000000000" pitchFamily="2" charset="0"/>
              <a:cs typeface="Poppins" panose="00000500000000000000" pitchFamily="2" charset="0"/>
            </a:endParaRPr>
          </a:p>
        </p:txBody>
      </p:sp>
      <p:sp>
        <p:nvSpPr>
          <p:cNvPr id="32" name="Content Placeholder 2">
            <a:extLst>
              <a:ext uri="{FF2B5EF4-FFF2-40B4-BE49-F238E27FC236}">
                <a16:creationId xmlns:a16="http://schemas.microsoft.com/office/drawing/2014/main" id="{1F93A720-5DF8-948B-D90A-1AE77BB67896}"/>
              </a:ext>
            </a:extLst>
          </p:cNvPr>
          <p:cNvSpPr txBox="1">
            <a:spLocks/>
          </p:cNvSpPr>
          <p:nvPr/>
        </p:nvSpPr>
        <p:spPr>
          <a:xfrm>
            <a:off x="8059025" y="4101576"/>
            <a:ext cx="3422340" cy="2739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GEOGRAPHICAL AREA OF IMPACT</a:t>
            </a:r>
            <a:endParaRPr lang="en-US" sz="1200" dirty="0">
              <a:solidFill>
                <a:schemeClr val="bg1"/>
              </a:solidFill>
              <a:latin typeface="Poppins" panose="00000500000000000000" pitchFamily="2" charset="0"/>
              <a:cs typeface="Poppins" panose="00000500000000000000" pitchFamily="2" charset="0"/>
            </a:endParaRPr>
          </a:p>
        </p:txBody>
      </p:sp>
      <p:sp>
        <p:nvSpPr>
          <p:cNvPr id="33" name="Content Placeholder 2">
            <a:extLst>
              <a:ext uri="{FF2B5EF4-FFF2-40B4-BE49-F238E27FC236}">
                <a16:creationId xmlns:a16="http://schemas.microsoft.com/office/drawing/2014/main" id="{D90F5C60-44C0-0E8D-4C21-3DF2C2BD3332}"/>
              </a:ext>
            </a:extLst>
          </p:cNvPr>
          <p:cNvSpPr txBox="1">
            <a:spLocks/>
          </p:cNvSpPr>
          <p:nvPr/>
        </p:nvSpPr>
        <p:spPr>
          <a:xfrm>
            <a:off x="710635" y="5437112"/>
            <a:ext cx="3422340" cy="2739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200" b="1" dirty="0">
                <a:solidFill>
                  <a:schemeClr val="bg1"/>
                </a:solidFill>
                <a:latin typeface="Poppins" panose="00000500000000000000" pitchFamily="2" charset="0"/>
                <a:cs typeface="Poppins" panose="00000500000000000000" pitchFamily="2" charset="0"/>
              </a:rPr>
              <a:t>EXPECTED OUTCOME AND BENEFITS</a:t>
            </a:r>
            <a:endParaRPr lang="en-US" sz="1200" dirty="0">
              <a:solidFill>
                <a:schemeClr val="bg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7371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A824-18F4-FCB7-F039-BAE5AD0338BB}"/>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2081A606-5D75-37BB-7BA3-C6CAEA80A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6A45D28B-2C31-7CDD-2AE8-AE7944C64200}"/>
              </a:ext>
            </a:extLst>
          </p:cNvPr>
          <p:cNvSpPr/>
          <p:nvPr/>
        </p:nvSpPr>
        <p:spPr>
          <a:xfrm>
            <a:off x="0"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C0EEBEF-87F8-3182-D3B7-713E2DC3F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 y="242887"/>
            <a:ext cx="5057775" cy="6372225"/>
          </a:xfrm>
          <a:prstGeom prst="rect">
            <a:avLst/>
          </a:prstGeom>
        </p:spPr>
      </p:pic>
      <p:sp>
        <p:nvSpPr>
          <p:cNvPr id="4" name="Rectangle 3">
            <a:extLst>
              <a:ext uri="{FF2B5EF4-FFF2-40B4-BE49-F238E27FC236}">
                <a16:creationId xmlns:a16="http://schemas.microsoft.com/office/drawing/2014/main" id="{3F78D868-E2A7-1933-346D-815957F9E95F}"/>
              </a:ext>
            </a:extLst>
          </p:cNvPr>
          <p:cNvSpPr/>
          <p:nvPr/>
        </p:nvSpPr>
        <p:spPr>
          <a:xfrm>
            <a:off x="6026166" y="1720157"/>
            <a:ext cx="5305837" cy="4526733"/>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70C9CB24-E882-872D-2B6C-438ECC9D845D}"/>
              </a:ext>
            </a:extLst>
          </p:cNvPr>
          <p:cNvSpPr>
            <a:spLocks noGrp="1"/>
          </p:cNvSpPr>
          <p:nvPr>
            <p:ph type="title"/>
          </p:nvPr>
        </p:nvSpPr>
        <p:spPr>
          <a:xfrm>
            <a:off x="5959147" y="665524"/>
            <a:ext cx="4697585" cy="724584"/>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CORPORATE SOCIAL RESPONSIBILITY</a:t>
            </a:r>
          </a:p>
        </p:txBody>
      </p:sp>
      <p:sp>
        <p:nvSpPr>
          <p:cNvPr id="3" name="TextBox 2">
            <a:extLst>
              <a:ext uri="{FF2B5EF4-FFF2-40B4-BE49-F238E27FC236}">
                <a16:creationId xmlns:a16="http://schemas.microsoft.com/office/drawing/2014/main" id="{0373C6F0-0A8F-2F22-B787-5A4A1DD4227A}"/>
              </a:ext>
            </a:extLst>
          </p:cNvPr>
          <p:cNvSpPr txBox="1"/>
          <p:nvPr/>
        </p:nvSpPr>
        <p:spPr>
          <a:xfrm>
            <a:off x="6395225" y="2055632"/>
            <a:ext cx="3961653" cy="584775"/>
          </a:xfrm>
          <a:prstGeom prst="rect">
            <a:avLst/>
          </a:prstGeom>
          <a:noFill/>
        </p:spPr>
        <p:txBody>
          <a:bodyPr wrap="square">
            <a:spAutoFit/>
          </a:bodyPr>
          <a:lstStyle/>
          <a:p>
            <a:pPr marL="0" indent="0">
              <a:buNone/>
            </a:pPr>
            <a:r>
              <a:rPr lang="en-US" sz="1600" b="1" dirty="0">
                <a:solidFill>
                  <a:schemeClr val="bg1"/>
                </a:solidFill>
                <a:latin typeface="Poppins" panose="00000500000000000000" pitchFamily="2" charset="0"/>
                <a:cs typeface="Poppins" panose="00000500000000000000" pitchFamily="2" charset="0"/>
              </a:rPr>
              <a:t>Register of sponsorships, donations and charitable giving.</a:t>
            </a:r>
          </a:p>
        </p:txBody>
      </p:sp>
      <p:sp>
        <p:nvSpPr>
          <p:cNvPr id="5" name="TextBox 4">
            <a:extLst>
              <a:ext uri="{FF2B5EF4-FFF2-40B4-BE49-F238E27FC236}">
                <a16:creationId xmlns:a16="http://schemas.microsoft.com/office/drawing/2014/main" id="{6AC58F79-8F09-E6D7-B443-E6CE839601C2}"/>
              </a:ext>
            </a:extLst>
          </p:cNvPr>
          <p:cNvSpPr txBox="1"/>
          <p:nvPr/>
        </p:nvSpPr>
        <p:spPr>
          <a:xfrm>
            <a:off x="6402391" y="2674098"/>
            <a:ext cx="4172057" cy="964238"/>
          </a:xfrm>
          <a:prstGeom prst="rect">
            <a:avLst/>
          </a:prstGeom>
          <a:noFill/>
        </p:spPr>
        <p:txBody>
          <a:bodyPr wrap="square">
            <a:spAutoFit/>
          </a:bodyPr>
          <a:lstStyle/>
          <a:p>
            <a:pPr marL="0" indent="0">
              <a:lnSpc>
                <a:spcPct val="150000"/>
              </a:lnSpc>
              <a:buNone/>
            </a:pPr>
            <a:r>
              <a:rPr lang="en-US" sz="1300" dirty="0">
                <a:solidFill>
                  <a:schemeClr val="bg1"/>
                </a:solidFill>
                <a:latin typeface="Poppins" panose="00000500000000000000" pitchFamily="2" charset="0"/>
                <a:cs typeface="Poppins" panose="00000500000000000000" pitchFamily="2" charset="0"/>
              </a:rPr>
              <a:t>AH Vest register of sponsorships ,donations and charitable giving to track contributions towards social causes. The register includes:</a:t>
            </a:r>
          </a:p>
        </p:txBody>
      </p:sp>
      <p:graphicFrame>
        <p:nvGraphicFramePr>
          <p:cNvPr id="8" name="Table 7">
            <a:extLst>
              <a:ext uri="{FF2B5EF4-FFF2-40B4-BE49-F238E27FC236}">
                <a16:creationId xmlns:a16="http://schemas.microsoft.com/office/drawing/2014/main" id="{442983C9-825C-A7E9-F4C9-300D62EB1AE4}"/>
              </a:ext>
            </a:extLst>
          </p:cNvPr>
          <p:cNvGraphicFramePr>
            <a:graphicFrameLocks noGrp="1"/>
          </p:cNvGraphicFramePr>
          <p:nvPr>
            <p:extLst>
              <p:ext uri="{D42A27DB-BD31-4B8C-83A1-F6EECF244321}">
                <p14:modId xmlns:p14="http://schemas.microsoft.com/office/powerpoint/2010/main" val="3626238860"/>
              </p:ext>
            </p:extLst>
          </p:nvPr>
        </p:nvGraphicFramePr>
        <p:xfrm>
          <a:off x="2813618" y="3917417"/>
          <a:ext cx="8128000" cy="189106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457850936"/>
                    </a:ext>
                  </a:extLst>
                </a:gridCol>
                <a:gridCol w="2032000">
                  <a:extLst>
                    <a:ext uri="{9D8B030D-6E8A-4147-A177-3AD203B41FA5}">
                      <a16:colId xmlns:a16="http://schemas.microsoft.com/office/drawing/2014/main" val="638601836"/>
                    </a:ext>
                  </a:extLst>
                </a:gridCol>
                <a:gridCol w="2032000">
                  <a:extLst>
                    <a:ext uri="{9D8B030D-6E8A-4147-A177-3AD203B41FA5}">
                      <a16:colId xmlns:a16="http://schemas.microsoft.com/office/drawing/2014/main" val="1763095122"/>
                    </a:ext>
                  </a:extLst>
                </a:gridCol>
                <a:gridCol w="2032000">
                  <a:extLst>
                    <a:ext uri="{9D8B030D-6E8A-4147-A177-3AD203B41FA5}">
                      <a16:colId xmlns:a16="http://schemas.microsoft.com/office/drawing/2014/main" val="4161509220"/>
                    </a:ext>
                  </a:extLst>
                </a:gridCol>
              </a:tblGrid>
              <a:tr h="315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Date</a:t>
                      </a:r>
                      <a:endParaRPr lang="en-US" sz="1200" dirty="0">
                        <a:latin typeface="Poppins" panose="00000500000000000000" pitchFamily="2" charset="0"/>
                        <a:cs typeface="Poppins" panose="00000500000000000000" pitchFamily="2" charset="0"/>
                      </a:endParaRPr>
                    </a:p>
                  </a:txBody>
                  <a:tcPr anchor="c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err="1">
                          <a:solidFill>
                            <a:schemeClr val="bg1"/>
                          </a:solidFill>
                          <a:latin typeface="Poppins" panose="00000500000000000000" pitchFamily="2" charset="0"/>
                          <a:cs typeface="Poppins" panose="00000500000000000000" pitchFamily="2" charset="0"/>
                        </a:rPr>
                        <a:t>Reciepient</a:t>
                      </a:r>
                      <a:endParaRPr lang="en-US" sz="1200" dirty="0">
                        <a:latin typeface="Poppins" panose="00000500000000000000" pitchFamily="2" charset="0"/>
                        <a:cs typeface="Poppins" panose="00000500000000000000" pitchFamily="2" charset="0"/>
                      </a:endParaRPr>
                    </a:p>
                  </a:txBody>
                  <a:tcPr anchor="c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Type of Contribution</a:t>
                      </a:r>
                      <a:endParaRPr lang="en-US" sz="1200" dirty="0">
                        <a:latin typeface="Poppins" panose="00000500000000000000" pitchFamily="2" charset="0"/>
                        <a:cs typeface="Poppins" panose="00000500000000000000" pitchFamily="2" charset="0"/>
                      </a:endParaRPr>
                    </a:p>
                  </a:txBody>
                  <a:tcPr anchor="ctr">
                    <a:solidFill>
                      <a:srgbClr val="FF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Poppins" panose="00000500000000000000" pitchFamily="2" charset="0"/>
                          <a:cs typeface="Poppins" panose="00000500000000000000" pitchFamily="2" charset="0"/>
                        </a:rPr>
                        <a:t>Amount</a:t>
                      </a:r>
                      <a:endParaRPr lang="en-US" sz="1200" dirty="0">
                        <a:latin typeface="Poppins" panose="00000500000000000000" pitchFamily="2" charset="0"/>
                        <a:cs typeface="Poppins" panose="00000500000000000000" pitchFamily="2" charset="0"/>
                      </a:endParaRPr>
                    </a:p>
                  </a:txBody>
                  <a:tcPr anchor="ctr">
                    <a:solidFill>
                      <a:srgbClr val="FF0000"/>
                    </a:solidFill>
                  </a:tcPr>
                </a:tc>
                <a:extLst>
                  <a:ext uri="{0D108BD9-81ED-4DB2-BD59-A6C34878D82A}">
                    <a16:rowId xmlns:a16="http://schemas.microsoft.com/office/drawing/2014/main" val="4030231570"/>
                  </a:ext>
                </a:extLst>
              </a:tr>
              <a:tr h="315177">
                <a:tc>
                  <a:txBody>
                    <a:bodyPr/>
                    <a:lstStyle/>
                    <a:p>
                      <a:pPr algn="ctr"/>
                      <a:r>
                        <a:rPr lang="en-US" sz="1200" dirty="0">
                          <a:solidFill>
                            <a:srgbClr val="C00000"/>
                          </a:solidFill>
                          <a:latin typeface="Poppins" panose="00000500000000000000" pitchFamily="2" charset="0"/>
                          <a:cs typeface="Poppins" panose="00000500000000000000" pitchFamily="2" charset="0"/>
                        </a:rPr>
                        <a:t>December 2024</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Crescent of Hope</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Donation</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R42 000</a:t>
                      </a:r>
                    </a:p>
                  </a:txBody>
                  <a:tcPr anchor="ctr">
                    <a:solidFill>
                      <a:srgbClr val="FFF3F3"/>
                    </a:solidFill>
                  </a:tcPr>
                </a:tc>
                <a:extLst>
                  <a:ext uri="{0D108BD9-81ED-4DB2-BD59-A6C34878D82A}">
                    <a16:rowId xmlns:a16="http://schemas.microsoft.com/office/drawing/2014/main" val="3058967537"/>
                  </a:ext>
                </a:extLst>
              </a:tr>
              <a:tr h="315177">
                <a:tc>
                  <a:txBody>
                    <a:bodyPr/>
                    <a:lstStyle/>
                    <a:p>
                      <a:pPr algn="ctr"/>
                      <a:r>
                        <a:rPr lang="en-US" sz="1200" dirty="0">
                          <a:solidFill>
                            <a:srgbClr val="C00000"/>
                          </a:solidFill>
                          <a:latin typeface="Poppins" panose="00000500000000000000" pitchFamily="2" charset="0"/>
                          <a:cs typeface="Poppins" panose="00000500000000000000" pitchFamily="2" charset="0"/>
                        </a:rPr>
                        <a:t>January 2025</a:t>
                      </a:r>
                    </a:p>
                  </a:txBody>
                  <a:tcPr anchor="ctr">
                    <a:solidFill>
                      <a:srgbClr val="FADADA"/>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African Muslim Agency</a:t>
                      </a:r>
                    </a:p>
                  </a:txBody>
                  <a:tcPr anchor="ctr">
                    <a:solidFill>
                      <a:srgbClr val="FADADA"/>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Donation</a:t>
                      </a:r>
                    </a:p>
                  </a:txBody>
                  <a:tcPr anchor="ctr">
                    <a:solidFill>
                      <a:srgbClr val="FADADA"/>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R80 400</a:t>
                      </a:r>
                    </a:p>
                  </a:txBody>
                  <a:tcPr anchor="ctr">
                    <a:solidFill>
                      <a:srgbClr val="FADADA"/>
                    </a:solidFill>
                  </a:tcPr>
                </a:tc>
                <a:extLst>
                  <a:ext uri="{0D108BD9-81ED-4DB2-BD59-A6C34878D82A}">
                    <a16:rowId xmlns:a16="http://schemas.microsoft.com/office/drawing/2014/main" val="222113499"/>
                  </a:ext>
                </a:extLst>
              </a:tr>
              <a:tr h="315177">
                <a:tc>
                  <a:txBody>
                    <a:bodyPr/>
                    <a:lstStyle/>
                    <a:p>
                      <a:pPr algn="ctr"/>
                      <a:r>
                        <a:rPr lang="en-US" sz="1200" dirty="0">
                          <a:solidFill>
                            <a:srgbClr val="C00000"/>
                          </a:solidFill>
                          <a:latin typeface="Poppins" panose="00000500000000000000" pitchFamily="2" charset="0"/>
                          <a:cs typeface="Poppins" panose="00000500000000000000" pitchFamily="2" charset="0"/>
                        </a:rPr>
                        <a:t>February 2025</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Various Schools</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Donation</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R54 625</a:t>
                      </a:r>
                    </a:p>
                  </a:txBody>
                  <a:tcPr anchor="ctr">
                    <a:solidFill>
                      <a:srgbClr val="FFF3F3"/>
                    </a:solidFill>
                  </a:tcPr>
                </a:tc>
                <a:extLst>
                  <a:ext uri="{0D108BD9-81ED-4DB2-BD59-A6C34878D82A}">
                    <a16:rowId xmlns:a16="http://schemas.microsoft.com/office/drawing/2014/main" val="2077254645"/>
                  </a:ext>
                </a:extLst>
              </a:tr>
              <a:tr h="315177">
                <a:tc>
                  <a:txBody>
                    <a:bodyPr/>
                    <a:lstStyle/>
                    <a:p>
                      <a:pPr algn="ctr"/>
                      <a:r>
                        <a:rPr lang="en-US" sz="1200" dirty="0">
                          <a:solidFill>
                            <a:srgbClr val="C00000"/>
                          </a:solidFill>
                          <a:latin typeface="Poppins" panose="00000500000000000000" pitchFamily="2" charset="0"/>
                          <a:cs typeface="Poppins" panose="00000500000000000000" pitchFamily="2" charset="0"/>
                        </a:rPr>
                        <a:t>January 2025</a:t>
                      </a:r>
                    </a:p>
                  </a:txBody>
                  <a:tcPr anchor="ctr">
                    <a:solidFill>
                      <a:srgbClr val="FADADA"/>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Benoni Soup Kitchen</a:t>
                      </a:r>
                    </a:p>
                  </a:txBody>
                  <a:tcPr anchor="ctr">
                    <a:solidFill>
                      <a:srgbClr val="FADADA"/>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Donation</a:t>
                      </a:r>
                    </a:p>
                  </a:txBody>
                  <a:tcPr anchor="ctr">
                    <a:solidFill>
                      <a:srgbClr val="FADADA"/>
                    </a:solidFill>
                  </a:tcPr>
                </a:tc>
                <a:tc>
                  <a:txBody>
                    <a:bodyPr/>
                    <a:lstStyle/>
                    <a:p>
                      <a:pPr algn="ctr"/>
                      <a:endParaRPr lang="en-US" sz="1200" dirty="0">
                        <a:solidFill>
                          <a:srgbClr val="C00000"/>
                        </a:solidFill>
                        <a:latin typeface="Poppins" panose="00000500000000000000" pitchFamily="2" charset="0"/>
                        <a:cs typeface="Poppins" panose="00000500000000000000" pitchFamily="2" charset="0"/>
                      </a:endParaRPr>
                    </a:p>
                  </a:txBody>
                  <a:tcPr anchor="ctr">
                    <a:solidFill>
                      <a:srgbClr val="FADADA"/>
                    </a:solidFill>
                  </a:tcPr>
                </a:tc>
                <a:extLst>
                  <a:ext uri="{0D108BD9-81ED-4DB2-BD59-A6C34878D82A}">
                    <a16:rowId xmlns:a16="http://schemas.microsoft.com/office/drawing/2014/main" val="2774069110"/>
                  </a:ext>
                </a:extLst>
              </a:tr>
              <a:tr h="3151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C00000"/>
                          </a:solidFill>
                          <a:latin typeface="Poppins" panose="00000500000000000000" pitchFamily="2" charset="0"/>
                          <a:cs typeface="Poppins" panose="00000500000000000000" pitchFamily="2" charset="0"/>
                        </a:rPr>
                        <a:t>February 2025</a:t>
                      </a:r>
                    </a:p>
                  </a:txBody>
                  <a:tcPr anchor="ctr">
                    <a:solidFill>
                      <a:srgbClr val="FFF3F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C00000"/>
                          </a:solidFill>
                          <a:latin typeface="Poppins" panose="00000500000000000000" pitchFamily="2" charset="0"/>
                          <a:cs typeface="Poppins" panose="00000500000000000000" pitchFamily="2" charset="0"/>
                        </a:rPr>
                        <a:t>Thembisa</a:t>
                      </a:r>
                      <a:r>
                        <a:rPr lang="en-US" sz="1200" dirty="0">
                          <a:solidFill>
                            <a:srgbClr val="C00000"/>
                          </a:solidFill>
                          <a:latin typeface="Poppins" panose="00000500000000000000" pitchFamily="2" charset="0"/>
                          <a:cs typeface="Poppins" panose="00000500000000000000" pitchFamily="2" charset="0"/>
                        </a:rPr>
                        <a:t> Soup Kitchen</a:t>
                      </a:r>
                    </a:p>
                  </a:txBody>
                  <a:tcPr anchor="ctr">
                    <a:solidFill>
                      <a:srgbClr val="FFF3F3"/>
                    </a:solidFill>
                  </a:tcPr>
                </a:tc>
                <a:tc>
                  <a:txBody>
                    <a:bodyPr/>
                    <a:lstStyle/>
                    <a:p>
                      <a:pPr algn="ctr"/>
                      <a:r>
                        <a:rPr lang="en-US" sz="1200" dirty="0">
                          <a:solidFill>
                            <a:srgbClr val="C00000"/>
                          </a:solidFill>
                          <a:latin typeface="Poppins" panose="00000500000000000000" pitchFamily="2" charset="0"/>
                          <a:cs typeface="Poppins" panose="00000500000000000000" pitchFamily="2" charset="0"/>
                        </a:rPr>
                        <a:t>Donation</a:t>
                      </a:r>
                    </a:p>
                  </a:txBody>
                  <a:tcPr anchor="ctr">
                    <a:solidFill>
                      <a:srgbClr val="FFF3F3"/>
                    </a:solidFill>
                  </a:tcPr>
                </a:tc>
                <a:tc>
                  <a:txBody>
                    <a:bodyPr/>
                    <a:lstStyle/>
                    <a:p>
                      <a:pPr algn="ctr"/>
                      <a:endParaRPr lang="en-US" sz="1200" dirty="0">
                        <a:solidFill>
                          <a:srgbClr val="C00000"/>
                        </a:solidFill>
                        <a:latin typeface="Poppins" panose="00000500000000000000" pitchFamily="2" charset="0"/>
                        <a:cs typeface="Poppins" panose="00000500000000000000" pitchFamily="2" charset="0"/>
                      </a:endParaRPr>
                    </a:p>
                  </a:txBody>
                  <a:tcPr anchor="ctr">
                    <a:solidFill>
                      <a:srgbClr val="FFF3F3"/>
                    </a:solidFill>
                  </a:tcPr>
                </a:tc>
                <a:extLst>
                  <a:ext uri="{0D108BD9-81ED-4DB2-BD59-A6C34878D82A}">
                    <a16:rowId xmlns:a16="http://schemas.microsoft.com/office/drawing/2014/main" val="4003511878"/>
                  </a:ext>
                </a:extLst>
              </a:tr>
            </a:tbl>
          </a:graphicData>
        </a:graphic>
      </p:graphicFrame>
    </p:spTree>
    <p:extLst>
      <p:ext uri="{BB962C8B-B14F-4D97-AF65-F5344CB8AC3E}">
        <p14:creationId xmlns:p14="http://schemas.microsoft.com/office/powerpoint/2010/main" val="1633650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5B56B4-6A6A-D2A0-A310-84873EF2EBCF}"/>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E41C8C82-1735-FB94-BD50-D6BAA0A74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FDE8AE5A-6DDF-A2A6-87DD-D300F7D86DC4}"/>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7" name="Picture 26" descr="A group of people holding their thumbs up&#10;&#10;AI-generated content may be incorrect.">
            <a:extLst>
              <a:ext uri="{FF2B5EF4-FFF2-40B4-BE49-F238E27FC236}">
                <a16:creationId xmlns:a16="http://schemas.microsoft.com/office/drawing/2014/main" id="{A9655E13-5868-FD50-8C2C-882B35DA13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153" y="242887"/>
            <a:ext cx="5057775" cy="6372225"/>
          </a:xfrm>
          <a:prstGeom prst="rect">
            <a:avLst/>
          </a:prstGeom>
        </p:spPr>
      </p:pic>
      <p:sp>
        <p:nvSpPr>
          <p:cNvPr id="4" name="Rectangle 3">
            <a:extLst>
              <a:ext uri="{FF2B5EF4-FFF2-40B4-BE49-F238E27FC236}">
                <a16:creationId xmlns:a16="http://schemas.microsoft.com/office/drawing/2014/main" id="{6865A512-325A-5678-D490-60BB228E535A}"/>
              </a:ext>
            </a:extLst>
          </p:cNvPr>
          <p:cNvSpPr/>
          <p:nvPr/>
        </p:nvSpPr>
        <p:spPr>
          <a:xfrm>
            <a:off x="0" y="1874068"/>
            <a:ext cx="6509441" cy="3920150"/>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E9DEBA1-5DF4-388A-D050-0C8E092E1561}"/>
              </a:ext>
            </a:extLst>
          </p:cNvPr>
          <p:cNvSpPr txBox="1">
            <a:spLocks/>
          </p:cNvSpPr>
          <p:nvPr/>
        </p:nvSpPr>
        <p:spPr>
          <a:xfrm>
            <a:off x="479075" y="2923940"/>
            <a:ext cx="4925844" cy="2749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a:solidFill>
                  <a:schemeClr val="bg1"/>
                </a:solidFill>
                <a:latin typeface="Poppins" panose="00000500000000000000" pitchFamily="2" charset="0"/>
                <a:cs typeface="Poppins" panose="00000500000000000000" pitchFamily="2" charset="0"/>
              </a:rPr>
              <a:t>OUR STANDING ON ILO PROTOCOLS</a:t>
            </a:r>
            <a:endParaRPr lang="en-US" sz="2000" b="1" dirty="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33B485F-6DC9-0DEE-CD79-AC639EAE9EBB}"/>
              </a:ext>
            </a:extLst>
          </p:cNvPr>
          <p:cNvSpPr txBox="1"/>
          <p:nvPr/>
        </p:nvSpPr>
        <p:spPr>
          <a:xfrm>
            <a:off x="479076" y="3458532"/>
            <a:ext cx="5408694" cy="1904111"/>
          </a:xfrm>
          <a:prstGeom prst="rect">
            <a:avLst/>
          </a:prstGeom>
          <a:noFill/>
        </p:spPr>
        <p:txBody>
          <a:bodyPr wrap="square">
            <a:spAutoFit/>
          </a:bodyPr>
          <a:lstStyle/>
          <a:p>
            <a:pPr marL="0" indent="0">
              <a:lnSpc>
                <a:spcPct val="150000"/>
              </a:lnSpc>
              <a:buNone/>
            </a:pPr>
            <a:r>
              <a:rPr lang="en-US" sz="1600" dirty="0">
                <a:solidFill>
                  <a:schemeClr val="bg1"/>
                </a:solidFill>
                <a:latin typeface="Poppins" panose="00000500000000000000" pitchFamily="2" charset="0"/>
                <a:cs typeface="Poppins" panose="00000500000000000000" pitchFamily="2" charset="0"/>
              </a:rPr>
              <a:t>AH-VEST supports and adheres to the terms of the International </a:t>
            </a:r>
            <a:r>
              <a:rPr lang="en-US" sz="1600" dirty="0" err="1">
                <a:solidFill>
                  <a:schemeClr val="bg1"/>
                </a:solidFill>
                <a:latin typeface="Poppins" panose="00000500000000000000" pitchFamily="2" charset="0"/>
                <a:cs typeface="Poppins" panose="00000500000000000000" pitchFamily="2" charset="0"/>
              </a:rPr>
              <a:t>Labour</a:t>
            </a:r>
            <a:r>
              <a:rPr lang="en-US" sz="1600" dirty="0">
                <a:solidFill>
                  <a:schemeClr val="bg1"/>
                </a:solidFill>
                <a:latin typeface="Poppins" panose="00000500000000000000" pitchFamily="2" charset="0"/>
                <a:cs typeface="Poppins" panose="00000500000000000000" pitchFamily="2" charset="0"/>
              </a:rPr>
              <a:t> Organization Protocol.  This is supported by the Audit that was done by DOL National Office for Basic Conditions of Employment Act Compliance.</a:t>
            </a:r>
          </a:p>
        </p:txBody>
      </p:sp>
      <p:sp>
        <p:nvSpPr>
          <p:cNvPr id="7" name="TextBox 6">
            <a:extLst>
              <a:ext uri="{FF2B5EF4-FFF2-40B4-BE49-F238E27FC236}">
                <a16:creationId xmlns:a16="http://schemas.microsoft.com/office/drawing/2014/main" id="{43D3DCF9-0426-DEED-A14E-BB2761407826}"/>
              </a:ext>
            </a:extLst>
          </p:cNvPr>
          <p:cNvSpPr txBox="1"/>
          <p:nvPr/>
        </p:nvSpPr>
        <p:spPr>
          <a:xfrm>
            <a:off x="479075" y="2339165"/>
            <a:ext cx="6129196" cy="584775"/>
          </a:xfrm>
          <a:prstGeom prst="rect">
            <a:avLst/>
          </a:prstGeom>
          <a:noFill/>
        </p:spPr>
        <p:txBody>
          <a:bodyPr wrap="square">
            <a:spAutoFit/>
          </a:bodyPr>
          <a:lstStyle/>
          <a:p>
            <a:r>
              <a:rPr lang="en-US" sz="3200" b="1" dirty="0" err="1">
                <a:solidFill>
                  <a:schemeClr val="bg1"/>
                </a:solidFill>
                <a:latin typeface="Poppins" panose="00000500000000000000" pitchFamily="2" charset="0"/>
                <a:cs typeface="Poppins" panose="00000500000000000000" pitchFamily="2" charset="0"/>
              </a:rPr>
              <a:t>Labour</a:t>
            </a:r>
            <a:r>
              <a:rPr lang="en-US" sz="3200" b="1" dirty="0">
                <a:solidFill>
                  <a:schemeClr val="bg1"/>
                </a:solidFill>
                <a:latin typeface="Poppins" panose="00000500000000000000" pitchFamily="2" charset="0"/>
                <a:cs typeface="Poppins" panose="00000500000000000000" pitchFamily="2" charset="0"/>
              </a:rPr>
              <a:t> and Employment</a:t>
            </a:r>
          </a:p>
        </p:txBody>
      </p:sp>
    </p:spTree>
    <p:extLst>
      <p:ext uri="{BB962C8B-B14F-4D97-AF65-F5344CB8AC3E}">
        <p14:creationId xmlns:p14="http://schemas.microsoft.com/office/powerpoint/2010/main" val="1456188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EC43-CA10-7D9B-0E7B-D337EE3EB2C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95094665-8E75-C2EE-7D6D-92F481587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9" name="Rectangle 8">
            <a:extLst>
              <a:ext uri="{FF2B5EF4-FFF2-40B4-BE49-F238E27FC236}">
                <a16:creationId xmlns:a16="http://schemas.microsoft.com/office/drawing/2014/main" id="{3BA3229B-B858-5D0D-96E8-764BE6C2CF2C}"/>
              </a:ext>
            </a:extLst>
          </p:cNvPr>
          <p:cNvSpPr/>
          <p:nvPr/>
        </p:nvSpPr>
        <p:spPr>
          <a:xfrm>
            <a:off x="1" y="5262326"/>
            <a:ext cx="3748134" cy="1063783"/>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B4ACCF-8B28-65E7-DDA7-51D4AB2F8AC1}"/>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DF904AAC-132E-ACC8-3C41-C11C92B86DB2}"/>
              </a:ext>
            </a:extLst>
          </p:cNvPr>
          <p:cNvSpPr>
            <a:spLocks noGrp="1"/>
          </p:cNvSpPr>
          <p:nvPr>
            <p:ph type="title"/>
          </p:nvPr>
        </p:nvSpPr>
        <p:spPr>
          <a:xfrm>
            <a:off x="687306" y="851027"/>
            <a:ext cx="4023331" cy="691136"/>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CORPORATE SOCIAL RESPONSIBILITY</a:t>
            </a:r>
          </a:p>
        </p:txBody>
      </p:sp>
      <p:sp>
        <p:nvSpPr>
          <p:cNvPr id="15" name="TextBox 14">
            <a:extLst>
              <a:ext uri="{FF2B5EF4-FFF2-40B4-BE49-F238E27FC236}">
                <a16:creationId xmlns:a16="http://schemas.microsoft.com/office/drawing/2014/main" id="{1E868DB7-0C61-1423-5571-FFD09CE52198}"/>
              </a:ext>
            </a:extLst>
          </p:cNvPr>
          <p:cNvSpPr txBox="1"/>
          <p:nvPr/>
        </p:nvSpPr>
        <p:spPr>
          <a:xfrm>
            <a:off x="687306" y="1858817"/>
            <a:ext cx="5408694" cy="3012107"/>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AH-Vest Ltd social responsibility plays a critical role in the community development. We  strategically plan their contributions and maintain transparency through proper documentation in the SEC Register for CSR Contributions and Sponsorship and Donations Register. These efforts help foster sustainable community growth while enhancing corporate reputation and regulatory compliance.</a:t>
            </a:r>
          </a:p>
        </p:txBody>
      </p:sp>
      <p:sp>
        <p:nvSpPr>
          <p:cNvPr id="6" name="Title 1">
            <a:extLst>
              <a:ext uri="{FF2B5EF4-FFF2-40B4-BE49-F238E27FC236}">
                <a16:creationId xmlns:a16="http://schemas.microsoft.com/office/drawing/2014/main" id="{C2D2B93B-56EC-A441-C65A-07374BB286DB}"/>
              </a:ext>
            </a:extLst>
          </p:cNvPr>
          <p:cNvSpPr txBox="1">
            <a:spLocks/>
          </p:cNvSpPr>
          <p:nvPr/>
        </p:nvSpPr>
        <p:spPr>
          <a:xfrm>
            <a:off x="687306" y="5578426"/>
            <a:ext cx="4023331" cy="5583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Poppins" panose="00000500000000000000" pitchFamily="2" charset="0"/>
                <a:cs typeface="Poppins" panose="00000500000000000000" pitchFamily="2" charset="0"/>
              </a:rPr>
              <a:t>THE END</a:t>
            </a:r>
          </a:p>
        </p:txBody>
      </p:sp>
      <p:pic>
        <p:nvPicPr>
          <p:cNvPr id="7" name="Picture 6">
            <a:extLst>
              <a:ext uri="{FF2B5EF4-FFF2-40B4-BE49-F238E27FC236}">
                <a16:creationId xmlns:a16="http://schemas.microsoft.com/office/drawing/2014/main" id="{FC71825D-3F20-2776-01A5-EFB126E90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634" y="242887"/>
            <a:ext cx="5057775" cy="6372225"/>
          </a:xfrm>
          <a:prstGeom prst="rect">
            <a:avLst/>
          </a:prstGeom>
        </p:spPr>
      </p:pic>
    </p:spTree>
    <p:extLst>
      <p:ext uri="{BB962C8B-B14F-4D97-AF65-F5344CB8AC3E}">
        <p14:creationId xmlns:p14="http://schemas.microsoft.com/office/powerpoint/2010/main" val="286630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3477E-B59C-3F39-53C5-A20FAB45B3A9}"/>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95D82CDA-755C-20BB-7059-5A855DBBF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3" name="Rectangle 2">
            <a:extLst>
              <a:ext uri="{FF2B5EF4-FFF2-40B4-BE49-F238E27FC236}">
                <a16:creationId xmlns:a16="http://schemas.microsoft.com/office/drawing/2014/main" id="{9BF8B9F5-B571-724F-6133-24F0F51EEC61}"/>
              </a:ext>
            </a:extLst>
          </p:cNvPr>
          <p:cNvSpPr/>
          <p:nvPr/>
        </p:nvSpPr>
        <p:spPr>
          <a:xfrm>
            <a:off x="0"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6883E8D7-CC09-C08B-3AC2-4B04FA13D507}"/>
              </a:ext>
            </a:extLst>
          </p:cNvPr>
          <p:cNvSpPr>
            <a:spLocks noGrp="1"/>
          </p:cNvSpPr>
          <p:nvPr>
            <p:ph idx="1"/>
          </p:nvPr>
        </p:nvSpPr>
        <p:spPr>
          <a:xfrm>
            <a:off x="6125799" y="1426300"/>
            <a:ext cx="5447365" cy="4935071"/>
          </a:xfrm>
        </p:spPr>
        <p:txBody>
          <a:bodyPr>
            <a:noAutofit/>
          </a:bodyPr>
          <a:lstStyle/>
          <a:p>
            <a:pPr marL="342900" indent="-342900">
              <a:lnSpc>
                <a:spcPct val="150000"/>
              </a:lnSpc>
              <a:buAutoNum type="arabicPeriod"/>
            </a:pPr>
            <a:r>
              <a:rPr lang="en-US" sz="1200" dirty="0">
                <a:solidFill>
                  <a:schemeClr val="bg2">
                    <a:lumMod val="50000"/>
                  </a:schemeClr>
                </a:solidFill>
                <a:latin typeface="Poppins" panose="00000500000000000000" pitchFamily="2" charset="0"/>
                <a:cs typeface="Poppins" panose="00000500000000000000" pitchFamily="2" charset="0"/>
              </a:rPr>
              <a:t>The company complies with laws and regulations related to Labour standards such as minimum wage, working hours and occupational health and safety. AH-Vest application for Minimum wage exemption was granted.</a:t>
            </a:r>
          </a:p>
          <a:p>
            <a:pPr marL="342900" indent="-342900">
              <a:lnSpc>
                <a:spcPct val="150000"/>
              </a:lnSpc>
              <a:buAutoNum type="arabicPeriod"/>
            </a:pPr>
            <a:r>
              <a:rPr lang="en-US" sz="1200" dirty="0">
                <a:solidFill>
                  <a:schemeClr val="bg2">
                    <a:lumMod val="50000"/>
                  </a:schemeClr>
                </a:solidFill>
                <a:latin typeface="Poppins" panose="00000500000000000000" pitchFamily="2" charset="0"/>
                <a:cs typeface="Poppins" panose="00000500000000000000" pitchFamily="2" charset="0"/>
              </a:rPr>
              <a:t>The company respect worker’s rights , including freedom of association and collective bargaining.</a:t>
            </a:r>
          </a:p>
          <a:p>
            <a:pPr marL="342900" indent="-342900">
              <a:lnSpc>
                <a:spcPct val="150000"/>
              </a:lnSpc>
              <a:buAutoNum type="arabicPeriod"/>
            </a:pPr>
            <a:r>
              <a:rPr lang="en-US" sz="1200" dirty="0">
                <a:solidFill>
                  <a:schemeClr val="bg2">
                    <a:lumMod val="50000"/>
                  </a:schemeClr>
                </a:solidFill>
                <a:latin typeface="Poppins" panose="00000500000000000000" pitchFamily="2" charset="0"/>
                <a:cs typeface="Poppins" panose="00000500000000000000" pitchFamily="2" charset="0"/>
              </a:rPr>
              <a:t>The company is transparent in its Labour practices and accountable for any Labour related violations.</a:t>
            </a:r>
          </a:p>
          <a:p>
            <a:pPr marL="342900" indent="-342900">
              <a:lnSpc>
                <a:spcPct val="150000"/>
              </a:lnSpc>
              <a:buAutoNum type="arabicPeriod"/>
            </a:pPr>
            <a:r>
              <a:rPr lang="en-US" sz="1200" dirty="0">
                <a:solidFill>
                  <a:schemeClr val="bg2">
                    <a:lumMod val="50000"/>
                  </a:schemeClr>
                </a:solidFill>
                <a:latin typeface="Poppins" panose="00000500000000000000" pitchFamily="2" charset="0"/>
                <a:cs typeface="Poppins" panose="00000500000000000000" pitchFamily="2" charset="0"/>
              </a:rPr>
              <a:t>The company respect its employees and do not practice child Labour or forced Labour.</a:t>
            </a:r>
          </a:p>
          <a:p>
            <a:pPr marL="342900" indent="-342900">
              <a:lnSpc>
                <a:spcPct val="150000"/>
              </a:lnSpc>
              <a:buAutoNum type="arabicPeriod"/>
            </a:pPr>
            <a:r>
              <a:rPr lang="en-US" sz="1200" b="1" dirty="0">
                <a:solidFill>
                  <a:srgbClr val="FF0000"/>
                </a:solidFill>
                <a:latin typeface="Poppins" panose="00000500000000000000" pitchFamily="2" charset="0"/>
                <a:cs typeface="Poppins" panose="00000500000000000000" pitchFamily="2" charset="0"/>
              </a:rPr>
              <a:t>AH-VEST is compliant with the following Acts:</a:t>
            </a:r>
          </a:p>
          <a:p>
            <a:pPr marL="800100" lvl="1" indent="-342900">
              <a:lnSpc>
                <a:spcPct val="150000"/>
              </a:lnSpc>
              <a:buAutoNum type="arabicPeriod"/>
            </a:pPr>
            <a:r>
              <a:rPr lang="en-US" sz="1200" dirty="0">
                <a:solidFill>
                  <a:srgbClr val="FF0000"/>
                </a:solidFill>
                <a:latin typeface="Poppins" panose="00000500000000000000" pitchFamily="2" charset="0"/>
                <a:cs typeface="Poppins" panose="00000500000000000000" pitchFamily="2" charset="0"/>
              </a:rPr>
              <a:t>Basic Conditions of Employment  Act No.75 of 1997.</a:t>
            </a:r>
          </a:p>
          <a:p>
            <a:pPr marL="800100" lvl="1" indent="-342900">
              <a:lnSpc>
                <a:spcPct val="150000"/>
              </a:lnSpc>
              <a:buAutoNum type="arabicPeriod"/>
            </a:pPr>
            <a:r>
              <a:rPr lang="en-US" sz="1200" dirty="0" err="1">
                <a:solidFill>
                  <a:srgbClr val="FF0000"/>
                </a:solidFill>
                <a:latin typeface="Poppins" panose="00000500000000000000" pitchFamily="2" charset="0"/>
                <a:cs typeface="Poppins" panose="00000500000000000000" pitchFamily="2" charset="0"/>
              </a:rPr>
              <a:t>Labour</a:t>
            </a:r>
            <a:r>
              <a:rPr lang="en-US" sz="1200" dirty="0">
                <a:solidFill>
                  <a:srgbClr val="FF0000"/>
                </a:solidFill>
                <a:latin typeface="Poppins" panose="00000500000000000000" pitchFamily="2" charset="0"/>
                <a:cs typeface="Poppins" panose="00000500000000000000" pitchFamily="2" charset="0"/>
              </a:rPr>
              <a:t> Relations Act No.66 of 1995.</a:t>
            </a:r>
          </a:p>
          <a:p>
            <a:pPr marL="800100" lvl="1" indent="-342900">
              <a:lnSpc>
                <a:spcPct val="150000"/>
              </a:lnSpc>
              <a:buAutoNum type="arabicPeriod"/>
            </a:pPr>
            <a:r>
              <a:rPr lang="en-US" sz="1200" dirty="0">
                <a:solidFill>
                  <a:srgbClr val="FF0000"/>
                </a:solidFill>
                <a:latin typeface="Poppins" panose="00000500000000000000" pitchFamily="2" charset="0"/>
                <a:cs typeface="Poppins" panose="00000500000000000000" pitchFamily="2" charset="0"/>
              </a:rPr>
              <a:t>Skills Development Levies Act No.9 of 1999</a:t>
            </a:r>
          </a:p>
          <a:p>
            <a:pPr marL="800100" lvl="1" indent="-342900">
              <a:lnSpc>
                <a:spcPct val="150000"/>
              </a:lnSpc>
              <a:buAutoNum type="arabicPeriod"/>
            </a:pPr>
            <a:r>
              <a:rPr lang="en-US" sz="1200" dirty="0">
                <a:solidFill>
                  <a:srgbClr val="FF0000"/>
                </a:solidFill>
                <a:latin typeface="Poppins" panose="00000500000000000000" pitchFamily="2" charset="0"/>
                <a:cs typeface="Poppins" panose="00000500000000000000" pitchFamily="2" charset="0"/>
              </a:rPr>
              <a:t>Unemployment Insurance Act  No.63 of 2001</a:t>
            </a:r>
          </a:p>
          <a:p>
            <a:pPr marL="342900" indent="-342900">
              <a:lnSpc>
                <a:spcPct val="150000"/>
              </a:lnSpc>
              <a:buAutoNum type="arabicPeriod"/>
            </a:pPr>
            <a:endParaRPr lang="en-US" sz="1200" dirty="0">
              <a:solidFill>
                <a:schemeClr val="bg2">
                  <a:lumMod val="50000"/>
                </a:schemeClr>
              </a:solidFill>
              <a:latin typeface="Poppins" panose="00000500000000000000" pitchFamily="2" charset="0"/>
              <a:cs typeface="Poppins" panose="00000500000000000000" pitchFamily="2" charset="0"/>
            </a:endParaRPr>
          </a:p>
        </p:txBody>
      </p:sp>
      <p:sp>
        <p:nvSpPr>
          <p:cNvPr id="5" name="Title 1">
            <a:extLst>
              <a:ext uri="{FF2B5EF4-FFF2-40B4-BE49-F238E27FC236}">
                <a16:creationId xmlns:a16="http://schemas.microsoft.com/office/drawing/2014/main" id="{A592B610-C90E-FA7F-AEAC-6A752B48E49D}"/>
              </a:ext>
            </a:extLst>
          </p:cNvPr>
          <p:cNvSpPr txBox="1">
            <a:spLocks/>
          </p:cNvSpPr>
          <p:nvPr/>
        </p:nvSpPr>
        <p:spPr>
          <a:xfrm>
            <a:off x="6125799" y="496629"/>
            <a:ext cx="3163433" cy="7245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C00000"/>
                </a:solidFill>
                <a:latin typeface="Poppins" panose="00000500000000000000" pitchFamily="2" charset="0"/>
                <a:cs typeface="Poppins" panose="00000500000000000000" pitchFamily="2" charset="0"/>
              </a:rPr>
              <a:t>OUR STANDING ON ILO PROTOCOLS</a:t>
            </a:r>
          </a:p>
        </p:txBody>
      </p:sp>
      <p:pic>
        <p:nvPicPr>
          <p:cNvPr id="11" name="Picture 10">
            <a:extLst>
              <a:ext uri="{FF2B5EF4-FFF2-40B4-BE49-F238E27FC236}">
                <a16:creationId xmlns:a16="http://schemas.microsoft.com/office/drawing/2014/main" id="{0DBAA299-5113-2491-504F-2B08DD863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51" y="239917"/>
            <a:ext cx="5057775" cy="6372225"/>
          </a:xfrm>
          <a:prstGeom prst="rect">
            <a:avLst/>
          </a:prstGeom>
        </p:spPr>
      </p:pic>
    </p:spTree>
    <p:extLst>
      <p:ext uri="{BB962C8B-B14F-4D97-AF65-F5344CB8AC3E}">
        <p14:creationId xmlns:p14="http://schemas.microsoft.com/office/powerpoint/2010/main" val="2398389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7F8E3-62B4-3F87-AA0B-36283FE425D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A434BBD-68F3-3DA8-C904-B4B9AD5FE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8B331196-839D-137E-7ACC-DEE41C116F47}"/>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C3CC9E2-62B4-77DF-FDE8-0FD0E259F981}"/>
              </a:ext>
            </a:extLst>
          </p:cNvPr>
          <p:cNvSpPr>
            <a:spLocks noGrp="1"/>
          </p:cNvSpPr>
          <p:nvPr>
            <p:ph type="title"/>
          </p:nvPr>
        </p:nvSpPr>
        <p:spPr>
          <a:xfrm>
            <a:off x="539433" y="577845"/>
            <a:ext cx="4697585" cy="724584"/>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EDUCATIONAL DEVELOPMENT OF EMPLOYEES</a:t>
            </a:r>
          </a:p>
        </p:txBody>
      </p:sp>
      <p:sp>
        <p:nvSpPr>
          <p:cNvPr id="2" name="Content Placeholder 2">
            <a:extLst>
              <a:ext uri="{FF2B5EF4-FFF2-40B4-BE49-F238E27FC236}">
                <a16:creationId xmlns:a16="http://schemas.microsoft.com/office/drawing/2014/main" id="{B9F3CA20-A209-2EDD-14E7-5CCE560A8311}"/>
              </a:ext>
            </a:extLst>
          </p:cNvPr>
          <p:cNvSpPr>
            <a:spLocks noGrp="1"/>
          </p:cNvSpPr>
          <p:nvPr>
            <p:ph idx="1"/>
          </p:nvPr>
        </p:nvSpPr>
        <p:spPr>
          <a:xfrm>
            <a:off x="648635" y="1586226"/>
            <a:ext cx="5447365" cy="2916697"/>
          </a:xfrm>
        </p:spPr>
        <p:txBody>
          <a:bodyPr>
            <a:noAutofit/>
          </a:bodyPr>
          <a:lstStyle/>
          <a:p>
            <a:pPr marL="342900" indent="-342900">
              <a:lnSpc>
                <a:spcPct val="150000"/>
              </a:lnSpc>
              <a:buAutoNum type="arabicPeriod"/>
            </a:pPr>
            <a:r>
              <a:rPr lang="en-US" sz="1200" b="1" dirty="0">
                <a:solidFill>
                  <a:schemeClr val="bg2">
                    <a:lumMod val="50000"/>
                  </a:schemeClr>
                </a:solidFill>
                <a:latin typeface="Poppins" panose="00000500000000000000" pitchFamily="2" charset="0"/>
                <a:cs typeface="Poppins" panose="00000500000000000000" pitchFamily="2" charset="0"/>
              </a:rPr>
              <a:t>AH-VEST promotes mentorship and coaching of employees internally to ensure knowledge enhancement. </a:t>
            </a:r>
            <a:r>
              <a:rPr lang="en-US" sz="1200" dirty="0">
                <a:solidFill>
                  <a:schemeClr val="bg2">
                    <a:lumMod val="50000"/>
                  </a:schemeClr>
                </a:solidFill>
                <a:latin typeface="Poppins" panose="00000500000000000000" pitchFamily="2" charset="0"/>
                <a:cs typeface="Poppins" panose="00000500000000000000" pitchFamily="2" charset="0"/>
              </a:rPr>
              <a:t>Employees are promoted internally and respective supervisors' mentor and coach  them until when they can efficiently and effectively excel their respective departments.</a:t>
            </a:r>
          </a:p>
          <a:p>
            <a:pPr marL="342900" indent="-342900">
              <a:lnSpc>
                <a:spcPct val="150000"/>
              </a:lnSpc>
              <a:buAutoNum type="arabicPeriod"/>
            </a:pPr>
            <a:r>
              <a:rPr lang="en-US" sz="1200" dirty="0">
                <a:solidFill>
                  <a:schemeClr val="bg2">
                    <a:lumMod val="50000"/>
                  </a:schemeClr>
                </a:solidFill>
                <a:latin typeface="Poppins" panose="00000500000000000000" pitchFamily="2" charset="0"/>
                <a:cs typeface="Poppins" panose="00000500000000000000" pitchFamily="2" charset="0"/>
              </a:rPr>
              <a:t>AH-VEST also offers internship programs for apprenticeships, it has partnership with </a:t>
            </a:r>
            <a:r>
              <a:rPr lang="en-US" sz="1200" dirty="0" err="1">
                <a:solidFill>
                  <a:schemeClr val="bg2">
                    <a:lumMod val="50000"/>
                  </a:schemeClr>
                </a:solidFill>
                <a:latin typeface="Poppins" panose="00000500000000000000" pitchFamily="2" charset="0"/>
                <a:cs typeface="Poppins" panose="00000500000000000000" pitchFamily="2" charset="0"/>
              </a:rPr>
              <a:t>Mectom</a:t>
            </a:r>
            <a:r>
              <a:rPr lang="en-US" sz="1200" dirty="0">
                <a:solidFill>
                  <a:schemeClr val="bg2">
                    <a:lumMod val="50000"/>
                  </a:schemeClr>
                </a:solidFill>
                <a:latin typeface="Poppins" panose="00000500000000000000" pitchFamily="2" charset="0"/>
                <a:cs typeface="Poppins" panose="00000500000000000000" pitchFamily="2" charset="0"/>
              </a:rPr>
              <a:t> Skills Development and every year AH VEST accommodates about 15 students for Electrical and Mechanical disciplines for 12 months to help them acquire practical skills and gain industry insights.</a:t>
            </a:r>
          </a:p>
        </p:txBody>
      </p:sp>
      <p:sp>
        <p:nvSpPr>
          <p:cNvPr id="3" name="TextBox 2">
            <a:extLst>
              <a:ext uri="{FF2B5EF4-FFF2-40B4-BE49-F238E27FC236}">
                <a16:creationId xmlns:a16="http://schemas.microsoft.com/office/drawing/2014/main" id="{1F28F7FC-E02B-7DA8-6A2E-611E3DF230BB}"/>
              </a:ext>
            </a:extLst>
          </p:cNvPr>
          <p:cNvSpPr txBox="1"/>
          <p:nvPr/>
        </p:nvSpPr>
        <p:spPr>
          <a:xfrm>
            <a:off x="539434" y="4786720"/>
            <a:ext cx="5750530" cy="1534779"/>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AH-VEST offers learnership programs through Food Bev Seta, however in the past year there was no training due to various changes taking place at SETA whereby all learnerships are now managed by QCTO.</a:t>
            </a:r>
          </a:p>
        </p:txBody>
      </p:sp>
      <p:pic>
        <p:nvPicPr>
          <p:cNvPr id="6" name="Picture 5">
            <a:extLst>
              <a:ext uri="{FF2B5EF4-FFF2-40B4-BE49-F238E27FC236}">
                <a16:creationId xmlns:a16="http://schemas.microsoft.com/office/drawing/2014/main" id="{A85538FE-0410-FDBB-B27F-9472FB4B1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692" y="242887"/>
            <a:ext cx="5057775" cy="6372225"/>
          </a:xfrm>
          <a:prstGeom prst="rect">
            <a:avLst/>
          </a:prstGeom>
        </p:spPr>
      </p:pic>
    </p:spTree>
    <p:extLst>
      <p:ext uri="{BB962C8B-B14F-4D97-AF65-F5344CB8AC3E}">
        <p14:creationId xmlns:p14="http://schemas.microsoft.com/office/powerpoint/2010/main" val="1919086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6C610-F2AE-9C04-21E5-EEAD7F8BC18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900E6F91-E656-7D29-0650-D88BEBD4F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0B47B3E9-40CF-AB86-24F1-BAA5C300DCD5}"/>
              </a:ext>
            </a:extLst>
          </p:cNvPr>
          <p:cNvSpPr/>
          <p:nvPr/>
        </p:nvSpPr>
        <p:spPr>
          <a:xfrm>
            <a:off x="0" y="5794218"/>
            <a:ext cx="5486400"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DD2E82E-A8F7-8947-DC74-346D67F317E7}"/>
              </a:ext>
            </a:extLst>
          </p:cNvPr>
          <p:cNvSpPr>
            <a:spLocks noGrp="1"/>
          </p:cNvSpPr>
          <p:nvPr>
            <p:ph type="title"/>
          </p:nvPr>
        </p:nvSpPr>
        <p:spPr>
          <a:xfrm>
            <a:off x="5615072" y="759516"/>
            <a:ext cx="6738822" cy="724584"/>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BROAD-BASED BLACK ECONOMIC EMPOWERMENT &amp; EMPLOYMENT EQUITY</a:t>
            </a:r>
          </a:p>
        </p:txBody>
      </p:sp>
      <p:sp>
        <p:nvSpPr>
          <p:cNvPr id="3" name="TextBox 2">
            <a:extLst>
              <a:ext uri="{FF2B5EF4-FFF2-40B4-BE49-F238E27FC236}">
                <a16:creationId xmlns:a16="http://schemas.microsoft.com/office/drawing/2014/main" id="{1D8B1CB5-BAA9-E1C0-2A01-724AF2C44268}"/>
              </a:ext>
            </a:extLst>
          </p:cNvPr>
          <p:cNvSpPr txBox="1"/>
          <p:nvPr/>
        </p:nvSpPr>
        <p:spPr>
          <a:xfrm>
            <a:off x="5615073" y="1701775"/>
            <a:ext cx="6502812" cy="1165447"/>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AH-VEST acquired level 2 Contributor with the highest performance on Enterprise and Supplier development. It is valid until the 18th of September 2025.</a:t>
            </a:r>
          </a:p>
        </p:txBody>
      </p:sp>
      <p:sp>
        <p:nvSpPr>
          <p:cNvPr id="6" name="TextBox 5">
            <a:extLst>
              <a:ext uri="{FF2B5EF4-FFF2-40B4-BE49-F238E27FC236}">
                <a16:creationId xmlns:a16="http://schemas.microsoft.com/office/drawing/2014/main" id="{47B0E86E-ACC4-47F0-AC66-ADB82E072A13}"/>
              </a:ext>
            </a:extLst>
          </p:cNvPr>
          <p:cNvSpPr txBox="1"/>
          <p:nvPr/>
        </p:nvSpPr>
        <p:spPr>
          <a:xfrm>
            <a:off x="5615074" y="3154791"/>
            <a:ext cx="2946150" cy="353943"/>
          </a:xfrm>
          <a:prstGeom prst="rect">
            <a:avLst/>
          </a:prstGeom>
          <a:noFill/>
        </p:spPr>
        <p:txBody>
          <a:bodyPr wrap="square">
            <a:spAutoFit/>
          </a:bodyPr>
          <a:lstStyle/>
          <a:p>
            <a:r>
              <a:rPr lang="en-US" sz="1700" b="1" dirty="0">
                <a:solidFill>
                  <a:srgbClr val="C00000"/>
                </a:solidFill>
                <a:latin typeface="Poppins" panose="00000500000000000000" pitchFamily="2" charset="0"/>
                <a:cs typeface="Poppins" panose="00000500000000000000" pitchFamily="2" charset="0"/>
              </a:rPr>
              <a:t>Employment Equity</a:t>
            </a:r>
          </a:p>
        </p:txBody>
      </p:sp>
      <p:sp>
        <p:nvSpPr>
          <p:cNvPr id="7" name="Content Placeholder 2">
            <a:extLst>
              <a:ext uri="{FF2B5EF4-FFF2-40B4-BE49-F238E27FC236}">
                <a16:creationId xmlns:a16="http://schemas.microsoft.com/office/drawing/2014/main" id="{62CD41D1-FCAB-FC43-B729-F6E3D7906112}"/>
              </a:ext>
            </a:extLst>
          </p:cNvPr>
          <p:cNvSpPr>
            <a:spLocks noGrp="1"/>
          </p:cNvSpPr>
          <p:nvPr>
            <p:ph idx="1"/>
          </p:nvPr>
        </p:nvSpPr>
        <p:spPr>
          <a:xfrm>
            <a:off x="5615073" y="3615334"/>
            <a:ext cx="6147693" cy="2573029"/>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We were placed under the Director General Review and had DOL for Employment Equity had on-site visit end of October and the recommendation was to review our targets and goals. </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It was noted that there was under representation and over representation of various groups and there was need to strike a balance.</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We submitted the report as per GD recommendations and it was approved and was implemented in our current EE submissions that were done in December 2024.</a:t>
            </a:r>
          </a:p>
        </p:txBody>
      </p:sp>
      <p:pic>
        <p:nvPicPr>
          <p:cNvPr id="5" name="Picture 4">
            <a:extLst>
              <a:ext uri="{FF2B5EF4-FFF2-40B4-BE49-F238E27FC236}">
                <a16:creationId xmlns:a16="http://schemas.microsoft.com/office/drawing/2014/main" id="{DDBBE278-EA85-F2D4-65E7-1D1BCD704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240" y="242887"/>
            <a:ext cx="5057775" cy="6372225"/>
          </a:xfrm>
          <a:prstGeom prst="rect">
            <a:avLst/>
          </a:prstGeom>
        </p:spPr>
      </p:pic>
    </p:spTree>
    <p:extLst>
      <p:ext uri="{BB962C8B-B14F-4D97-AF65-F5344CB8AC3E}">
        <p14:creationId xmlns:p14="http://schemas.microsoft.com/office/powerpoint/2010/main" val="2550000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5532-4265-AA1B-7D92-B854B026E86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7D3CE02E-CAA5-0271-8CBC-39BCD8D9A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92E3C3B1-101F-24A0-CB9D-3C92B8995E28}"/>
              </a:ext>
            </a:extLst>
          </p:cNvPr>
          <p:cNvSpPr/>
          <p:nvPr/>
        </p:nvSpPr>
        <p:spPr>
          <a:xfrm>
            <a:off x="6581870" y="5794218"/>
            <a:ext cx="5610130"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9BB87DE-F7BD-171B-073E-1C0F1C898E61}"/>
              </a:ext>
            </a:extLst>
          </p:cNvPr>
          <p:cNvSpPr>
            <a:spLocks noGrp="1"/>
          </p:cNvSpPr>
          <p:nvPr>
            <p:ph type="title"/>
          </p:nvPr>
        </p:nvSpPr>
        <p:spPr>
          <a:xfrm>
            <a:off x="539434" y="845400"/>
            <a:ext cx="3044276" cy="641512"/>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SAFETY, HEALTH AND QUALITY</a:t>
            </a:r>
          </a:p>
        </p:txBody>
      </p:sp>
      <p:sp>
        <p:nvSpPr>
          <p:cNvPr id="3" name="TextBox 2">
            <a:extLst>
              <a:ext uri="{FF2B5EF4-FFF2-40B4-BE49-F238E27FC236}">
                <a16:creationId xmlns:a16="http://schemas.microsoft.com/office/drawing/2014/main" id="{557AB18B-1FFD-98AF-4B43-BBF2D6C815E1}"/>
              </a:ext>
            </a:extLst>
          </p:cNvPr>
          <p:cNvSpPr txBox="1"/>
          <p:nvPr/>
        </p:nvSpPr>
        <p:spPr>
          <a:xfrm>
            <a:off x="539434" y="1701775"/>
            <a:ext cx="5362602" cy="1165447"/>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AH-VEST subscribes to and is compliant with the Occupational Health and Safety Act as well as the Food Safety Standards.</a:t>
            </a:r>
          </a:p>
        </p:txBody>
      </p:sp>
      <p:sp>
        <p:nvSpPr>
          <p:cNvPr id="6" name="TextBox 5">
            <a:extLst>
              <a:ext uri="{FF2B5EF4-FFF2-40B4-BE49-F238E27FC236}">
                <a16:creationId xmlns:a16="http://schemas.microsoft.com/office/drawing/2014/main" id="{872BFC08-884A-8F96-20AF-742AD5376BFE}"/>
              </a:ext>
            </a:extLst>
          </p:cNvPr>
          <p:cNvSpPr txBox="1"/>
          <p:nvPr/>
        </p:nvSpPr>
        <p:spPr>
          <a:xfrm>
            <a:off x="539435" y="3154791"/>
            <a:ext cx="2946150" cy="353943"/>
          </a:xfrm>
          <a:prstGeom prst="rect">
            <a:avLst/>
          </a:prstGeom>
          <a:noFill/>
        </p:spPr>
        <p:txBody>
          <a:bodyPr wrap="square">
            <a:spAutoFit/>
          </a:bodyPr>
          <a:lstStyle/>
          <a:p>
            <a:r>
              <a:rPr lang="en-US" sz="1700" b="1" dirty="0">
                <a:solidFill>
                  <a:srgbClr val="C00000"/>
                </a:solidFill>
                <a:latin typeface="Poppins" panose="00000500000000000000" pitchFamily="2" charset="0"/>
                <a:cs typeface="Poppins" panose="00000500000000000000" pitchFamily="2" charset="0"/>
              </a:rPr>
              <a:t>Safety</a:t>
            </a:r>
          </a:p>
        </p:txBody>
      </p:sp>
      <p:sp>
        <p:nvSpPr>
          <p:cNvPr id="7" name="Content Placeholder 2">
            <a:extLst>
              <a:ext uri="{FF2B5EF4-FFF2-40B4-BE49-F238E27FC236}">
                <a16:creationId xmlns:a16="http://schemas.microsoft.com/office/drawing/2014/main" id="{8C314618-6832-93EC-D2A9-486E21286BFD}"/>
              </a:ext>
            </a:extLst>
          </p:cNvPr>
          <p:cNvSpPr>
            <a:spLocks noGrp="1"/>
          </p:cNvSpPr>
          <p:nvPr>
            <p:ph idx="1"/>
          </p:nvPr>
        </p:nvSpPr>
        <p:spPr>
          <a:xfrm>
            <a:off x="539435" y="3615335"/>
            <a:ext cx="5481120" cy="2286702"/>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recorded zero workplace injuries or near misses in the past period and there is ongoing awareness trainings given to employees  to minimize accidents.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AH-VEST is currently recruiting the Health and Safety Officer to replace the one who resigned.</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The company conducted the annual Food Safety Audit during the period under review and achieved 90.2% score.</a:t>
            </a:r>
          </a:p>
        </p:txBody>
      </p:sp>
      <p:pic>
        <p:nvPicPr>
          <p:cNvPr id="2" name="Picture 1">
            <a:extLst>
              <a:ext uri="{FF2B5EF4-FFF2-40B4-BE49-F238E27FC236}">
                <a16:creationId xmlns:a16="http://schemas.microsoft.com/office/drawing/2014/main" id="{2251A9A3-CD04-3640-F296-F3371F6635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47" y="242887"/>
            <a:ext cx="5057775" cy="6372225"/>
          </a:xfrm>
          <a:prstGeom prst="rect">
            <a:avLst/>
          </a:prstGeom>
        </p:spPr>
      </p:pic>
    </p:spTree>
    <p:extLst>
      <p:ext uri="{BB962C8B-B14F-4D97-AF65-F5344CB8AC3E}">
        <p14:creationId xmlns:p14="http://schemas.microsoft.com/office/powerpoint/2010/main" val="424173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DEE06-80E0-E858-33DB-8B7974F0130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AC4BFB6-91FF-2ED2-F88A-E59408AE0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11B967F7-BBD5-E207-8F47-D7831CFD2C7C}"/>
              </a:ext>
            </a:extLst>
          </p:cNvPr>
          <p:cNvSpPr/>
          <p:nvPr/>
        </p:nvSpPr>
        <p:spPr>
          <a:xfrm>
            <a:off x="0" y="5794218"/>
            <a:ext cx="12192000"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57E093B-EF09-FC9B-5E1C-84731C7C9B83}"/>
              </a:ext>
            </a:extLst>
          </p:cNvPr>
          <p:cNvSpPr>
            <a:spLocks noGrp="1"/>
          </p:cNvSpPr>
          <p:nvPr>
            <p:ph type="title"/>
          </p:nvPr>
        </p:nvSpPr>
        <p:spPr>
          <a:xfrm>
            <a:off x="614163" y="497012"/>
            <a:ext cx="5159345" cy="355252"/>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ENVIRONMENTAL PERFORMANCE</a:t>
            </a:r>
          </a:p>
        </p:txBody>
      </p:sp>
      <p:sp>
        <p:nvSpPr>
          <p:cNvPr id="15" name="TextBox 14">
            <a:extLst>
              <a:ext uri="{FF2B5EF4-FFF2-40B4-BE49-F238E27FC236}">
                <a16:creationId xmlns:a16="http://schemas.microsoft.com/office/drawing/2014/main" id="{1A0E9F8D-CC28-4558-666F-1EA335CECF20}"/>
              </a:ext>
            </a:extLst>
          </p:cNvPr>
          <p:cNvSpPr txBox="1"/>
          <p:nvPr/>
        </p:nvSpPr>
        <p:spPr>
          <a:xfrm>
            <a:off x="614163" y="852264"/>
            <a:ext cx="9485159" cy="796115"/>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AH-VEST subscribes to and is compliant with the Occupational Health and Safety Act as well as the Food Safety Standards.</a:t>
            </a:r>
          </a:p>
        </p:txBody>
      </p:sp>
      <p:sp>
        <p:nvSpPr>
          <p:cNvPr id="2" name="Content Placeholder 2">
            <a:extLst>
              <a:ext uri="{FF2B5EF4-FFF2-40B4-BE49-F238E27FC236}">
                <a16:creationId xmlns:a16="http://schemas.microsoft.com/office/drawing/2014/main" id="{56C5317C-4031-ED7C-9676-3EF645DB094D}"/>
              </a:ext>
            </a:extLst>
          </p:cNvPr>
          <p:cNvSpPr>
            <a:spLocks noGrp="1"/>
          </p:cNvSpPr>
          <p:nvPr>
            <p:ph idx="1"/>
          </p:nvPr>
        </p:nvSpPr>
        <p:spPr>
          <a:xfrm>
            <a:off x="614163" y="1700556"/>
            <a:ext cx="9063991" cy="1935905"/>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is committed to minimizing its environmental footprint and maintaining a clean and healthy environment around the factory.</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aims managing its waste by engaging in recycling programs metal  in order to reduce waste that is send to land fills.</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Cleaning of the surrounding environment is an ongoing process to maintain a good environment.</a:t>
            </a:r>
          </a:p>
        </p:txBody>
      </p:sp>
      <p:pic>
        <p:nvPicPr>
          <p:cNvPr id="3" name="Picture 2" descr="A group of people working in a field&#10;&#10;Description automatically generated">
            <a:extLst>
              <a:ext uri="{FF2B5EF4-FFF2-40B4-BE49-F238E27FC236}">
                <a16:creationId xmlns:a16="http://schemas.microsoft.com/office/drawing/2014/main" id="{4D6EEF1D-8AE7-5E01-AC20-7EACE6746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539" y="3753508"/>
            <a:ext cx="2826644" cy="2911517"/>
          </a:xfrm>
          <a:prstGeom prst="rect">
            <a:avLst/>
          </a:prstGeom>
        </p:spPr>
      </p:pic>
      <p:pic>
        <p:nvPicPr>
          <p:cNvPr id="4" name="Picture 3" descr="A yellow construction vehicle in a dirt area&#10;&#10;Description automatically generated">
            <a:extLst>
              <a:ext uri="{FF2B5EF4-FFF2-40B4-BE49-F238E27FC236}">
                <a16:creationId xmlns:a16="http://schemas.microsoft.com/office/drawing/2014/main" id="{27B698B2-59C4-3360-2BA7-635CA97D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69" y="3753508"/>
            <a:ext cx="2826644" cy="2911517"/>
          </a:xfrm>
          <a:prstGeom prst="rect">
            <a:avLst/>
          </a:prstGeom>
        </p:spPr>
      </p:pic>
      <p:pic>
        <p:nvPicPr>
          <p:cNvPr id="5" name="Picture 4" descr="A group of people standing next to a brick wall&#10;&#10;Description automatically generated">
            <a:extLst>
              <a:ext uri="{FF2B5EF4-FFF2-40B4-BE49-F238E27FC236}">
                <a16:creationId xmlns:a16="http://schemas.microsoft.com/office/drawing/2014/main" id="{FCF4F337-F3FE-F25C-0D4A-37C3F7292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8789" y="3753508"/>
            <a:ext cx="5217406" cy="2918210"/>
          </a:xfrm>
          <a:prstGeom prst="rect">
            <a:avLst/>
          </a:prstGeom>
        </p:spPr>
      </p:pic>
    </p:spTree>
    <p:extLst>
      <p:ext uri="{BB962C8B-B14F-4D97-AF65-F5344CB8AC3E}">
        <p14:creationId xmlns:p14="http://schemas.microsoft.com/office/powerpoint/2010/main" val="1294300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9621B-9641-B4D0-F7DE-94EC80C2E0F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84E1E905-3005-1D29-A64F-317F9B00F5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12" name="Rectangle 11">
            <a:extLst>
              <a:ext uri="{FF2B5EF4-FFF2-40B4-BE49-F238E27FC236}">
                <a16:creationId xmlns:a16="http://schemas.microsoft.com/office/drawing/2014/main" id="{F0C47C38-2EEC-81C3-F508-C0B8FA57D747}"/>
              </a:ext>
            </a:extLst>
          </p:cNvPr>
          <p:cNvSpPr/>
          <p:nvPr/>
        </p:nvSpPr>
        <p:spPr>
          <a:xfrm>
            <a:off x="6618083" y="5794218"/>
            <a:ext cx="5573917" cy="1063782"/>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5483CAE-8672-7E07-6B53-8416590F0471}"/>
              </a:ext>
            </a:extLst>
          </p:cNvPr>
          <p:cNvSpPr>
            <a:spLocks noGrp="1"/>
          </p:cNvSpPr>
          <p:nvPr>
            <p:ph type="title"/>
          </p:nvPr>
        </p:nvSpPr>
        <p:spPr>
          <a:xfrm>
            <a:off x="687304" y="1407826"/>
            <a:ext cx="4023331" cy="690836"/>
          </a:xfrm>
        </p:spPr>
        <p:txBody>
          <a:bodyPr>
            <a:noAutofit/>
          </a:bodyPr>
          <a:lstStyle/>
          <a:p>
            <a:r>
              <a:rPr lang="en-US" sz="2400" b="1" dirty="0">
                <a:solidFill>
                  <a:srgbClr val="C00000"/>
                </a:solidFill>
                <a:latin typeface="Poppins" panose="00000500000000000000" pitchFamily="2" charset="0"/>
                <a:cs typeface="Poppins" panose="00000500000000000000" pitchFamily="2" charset="0"/>
              </a:rPr>
              <a:t>HEALTH AND</a:t>
            </a:r>
            <a:br>
              <a:rPr lang="en-US" sz="2400" b="1" dirty="0">
                <a:solidFill>
                  <a:srgbClr val="C00000"/>
                </a:solidFill>
                <a:latin typeface="Poppins" panose="00000500000000000000" pitchFamily="2" charset="0"/>
                <a:cs typeface="Poppins" panose="00000500000000000000" pitchFamily="2" charset="0"/>
              </a:rPr>
            </a:br>
            <a:r>
              <a:rPr lang="en-US" sz="2400" b="1" dirty="0">
                <a:solidFill>
                  <a:srgbClr val="C00000"/>
                </a:solidFill>
                <a:latin typeface="Poppins" panose="00000500000000000000" pitchFamily="2" charset="0"/>
                <a:cs typeface="Poppins" panose="00000500000000000000" pitchFamily="2" charset="0"/>
              </a:rPr>
              <a:t>WELL-BEING</a:t>
            </a:r>
          </a:p>
        </p:txBody>
      </p:sp>
      <p:sp>
        <p:nvSpPr>
          <p:cNvPr id="15" name="TextBox 14">
            <a:extLst>
              <a:ext uri="{FF2B5EF4-FFF2-40B4-BE49-F238E27FC236}">
                <a16:creationId xmlns:a16="http://schemas.microsoft.com/office/drawing/2014/main" id="{8DE82E68-D497-5DCC-C1D7-65A65EF4DECE}"/>
              </a:ext>
            </a:extLst>
          </p:cNvPr>
          <p:cNvSpPr txBox="1"/>
          <p:nvPr/>
        </p:nvSpPr>
        <p:spPr>
          <a:xfrm>
            <a:off x="687305" y="2301744"/>
            <a:ext cx="5408694" cy="796115"/>
          </a:xfrm>
          <a:prstGeom prst="rect">
            <a:avLst/>
          </a:prstGeom>
          <a:noFill/>
        </p:spPr>
        <p:txBody>
          <a:bodyPr wrap="square">
            <a:spAutoFit/>
          </a:bodyPr>
          <a:lstStyle/>
          <a:p>
            <a:pPr marL="0" indent="0">
              <a:lnSpc>
                <a:spcPct val="150000"/>
              </a:lnSpc>
              <a:buNone/>
            </a:pPr>
            <a:r>
              <a:rPr lang="en-US" sz="1600" dirty="0">
                <a:solidFill>
                  <a:srgbClr val="FF0000"/>
                </a:solidFill>
                <a:latin typeface="Poppins" panose="00000500000000000000" pitchFamily="2" charset="0"/>
                <a:cs typeface="Poppins" panose="00000500000000000000" pitchFamily="2" charset="0"/>
              </a:rPr>
              <a:t>AH Vest engaged in various activities in trying to promote employee physical and mental health.</a:t>
            </a:r>
          </a:p>
        </p:txBody>
      </p:sp>
      <p:sp>
        <p:nvSpPr>
          <p:cNvPr id="2" name="Content Placeholder 2">
            <a:extLst>
              <a:ext uri="{FF2B5EF4-FFF2-40B4-BE49-F238E27FC236}">
                <a16:creationId xmlns:a16="http://schemas.microsoft.com/office/drawing/2014/main" id="{EABB323B-7B25-CD86-969F-B1097A1DAB10}"/>
              </a:ext>
            </a:extLst>
          </p:cNvPr>
          <p:cNvSpPr>
            <a:spLocks noGrp="1"/>
          </p:cNvSpPr>
          <p:nvPr>
            <p:ph idx="1"/>
          </p:nvPr>
        </p:nvSpPr>
        <p:spPr>
          <a:xfrm>
            <a:off x="687306" y="3300941"/>
            <a:ext cx="5408694" cy="2060769"/>
          </a:xfrm>
        </p:spPr>
        <p:txBody>
          <a:bodyPr>
            <a:noAutofit/>
          </a:bodyPr>
          <a:lstStyle/>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Employees celebrated heritage and youth day at the factory, and they were representing various cultures and competing amongst themselves. This was a good initiative to encourage team building and they requested this to be done every year. </a:t>
            </a:r>
          </a:p>
          <a:p>
            <a:pPr>
              <a:lnSpc>
                <a:spcPct val="150000"/>
              </a:lnSpc>
            </a:pPr>
            <a:r>
              <a:rPr lang="en-US" sz="1200" dirty="0">
                <a:solidFill>
                  <a:schemeClr val="bg2">
                    <a:lumMod val="50000"/>
                  </a:schemeClr>
                </a:solidFill>
                <a:latin typeface="Poppins" panose="00000500000000000000" pitchFamily="2" charset="0"/>
                <a:cs typeface="Poppins" panose="00000500000000000000" pitchFamily="2" charset="0"/>
              </a:rPr>
              <a:t>AH Vest has implemented a physical wellness program by allowing its employees  to play soccer and netball on Fridays during lunch to improve on their fitness.</a:t>
            </a:r>
          </a:p>
        </p:txBody>
      </p:sp>
      <p:pic>
        <p:nvPicPr>
          <p:cNvPr id="3" name="Picture 2">
            <a:extLst>
              <a:ext uri="{FF2B5EF4-FFF2-40B4-BE49-F238E27FC236}">
                <a16:creationId xmlns:a16="http://schemas.microsoft.com/office/drawing/2014/main" id="{248F12AB-40B3-5C13-688F-53F943B4B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6153" y="242887"/>
            <a:ext cx="5057775" cy="6372225"/>
          </a:xfrm>
          <a:prstGeom prst="rect">
            <a:avLst/>
          </a:prstGeom>
        </p:spPr>
      </p:pic>
    </p:spTree>
    <p:extLst>
      <p:ext uri="{BB962C8B-B14F-4D97-AF65-F5344CB8AC3E}">
        <p14:creationId xmlns:p14="http://schemas.microsoft.com/office/powerpoint/2010/main" val="2769007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55E1C-3292-D63F-FF5D-74244204C86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3AAF615-CA33-D727-8EAC-27E2D9AF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1" y="0"/>
            <a:ext cx="12187658" cy="6858000"/>
          </a:xfrm>
          <a:prstGeom prst="rect">
            <a:avLst/>
          </a:prstGeom>
        </p:spPr>
      </p:pic>
      <p:sp>
        <p:nvSpPr>
          <p:cNvPr id="7" name="Rectangle 6">
            <a:extLst>
              <a:ext uri="{FF2B5EF4-FFF2-40B4-BE49-F238E27FC236}">
                <a16:creationId xmlns:a16="http://schemas.microsoft.com/office/drawing/2014/main" id="{3D4937CB-27EE-6803-DB03-0E2D9CB6CCE7}"/>
              </a:ext>
            </a:extLst>
          </p:cNvPr>
          <p:cNvSpPr/>
          <p:nvPr/>
        </p:nvSpPr>
        <p:spPr>
          <a:xfrm>
            <a:off x="0" y="3429000"/>
            <a:ext cx="12192000" cy="3429000"/>
          </a:xfrm>
          <a:prstGeom prst="rect">
            <a:avLst/>
          </a:prstGeom>
          <a:solidFill>
            <a:srgbClr val="C00000"/>
          </a:solidFill>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7A12EE50-BAEE-EDD3-2A8D-446438691B42}"/>
              </a:ext>
            </a:extLst>
          </p:cNvPr>
          <p:cNvSpPr>
            <a:spLocks noGrp="1"/>
          </p:cNvSpPr>
          <p:nvPr>
            <p:ph type="title"/>
          </p:nvPr>
        </p:nvSpPr>
        <p:spPr>
          <a:xfrm>
            <a:off x="8211493" y="1149790"/>
            <a:ext cx="3494496" cy="418490"/>
          </a:xfrm>
        </p:spPr>
        <p:txBody>
          <a:bodyPr>
            <a:noAutofit/>
          </a:bodyPr>
          <a:lstStyle/>
          <a:p>
            <a:pPr algn="r"/>
            <a:r>
              <a:rPr lang="en-US" sz="2400" b="1" dirty="0">
                <a:solidFill>
                  <a:srgbClr val="C00000"/>
                </a:solidFill>
                <a:latin typeface="Poppins" panose="00000500000000000000" pitchFamily="2" charset="0"/>
                <a:cs typeface="Poppins" panose="00000500000000000000" pitchFamily="2" charset="0"/>
              </a:rPr>
              <a:t>HERITAGE DAY 2024</a:t>
            </a:r>
          </a:p>
        </p:txBody>
      </p:sp>
      <p:pic>
        <p:nvPicPr>
          <p:cNvPr id="10" name="Picture 9" descr="A group of people posing for a photo&#10;&#10;AI-generated content may be incorrect.">
            <a:extLst>
              <a:ext uri="{FF2B5EF4-FFF2-40B4-BE49-F238E27FC236}">
                <a16:creationId xmlns:a16="http://schemas.microsoft.com/office/drawing/2014/main" id="{A2663051-A5DC-D4AF-6872-7F70941E4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24" y="1770580"/>
            <a:ext cx="3658377" cy="4609142"/>
          </a:xfrm>
          <a:prstGeom prst="rect">
            <a:avLst/>
          </a:prstGeom>
        </p:spPr>
      </p:pic>
      <p:pic>
        <p:nvPicPr>
          <p:cNvPr id="11" name="Picture 10" descr="A group of people in traditional attire&#10;&#10;AI-generated content may be incorrect.">
            <a:extLst>
              <a:ext uri="{FF2B5EF4-FFF2-40B4-BE49-F238E27FC236}">
                <a16:creationId xmlns:a16="http://schemas.microsoft.com/office/drawing/2014/main" id="{C35135E2-81A4-D890-64A0-DB8BEF634E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4195" y="1770580"/>
            <a:ext cx="3658377" cy="4609142"/>
          </a:xfrm>
          <a:prstGeom prst="rect">
            <a:avLst/>
          </a:prstGeom>
        </p:spPr>
      </p:pic>
      <p:pic>
        <p:nvPicPr>
          <p:cNvPr id="12" name="Picture 11" descr="A group of people in clothing&#10;&#10;AI-generated content may be incorrect.">
            <a:extLst>
              <a:ext uri="{FF2B5EF4-FFF2-40B4-BE49-F238E27FC236}">
                <a16:creationId xmlns:a16="http://schemas.microsoft.com/office/drawing/2014/main" id="{1B092AE9-CE3D-2777-44E8-1AA4EF954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7612" y="1770580"/>
            <a:ext cx="3658377" cy="4609142"/>
          </a:xfrm>
          <a:prstGeom prst="rect">
            <a:avLst/>
          </a:prstGeom>
        </p:spPr>
      </p:pic>
    </p:spTree>
    <p:extLst>
      <p:ext uri="{BB962C8B-B14F-4D97-AF65-F5344CB8AC3E}">
        <p14:creationId xmlns:p14="http://schemas.microsoft.com/office/powerpoint/2010/main" val="10727730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77d0365-9c55-4acd-b057-e7a4ac20b08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54D051309D874DAB9D0FD441BEB48B" ma:contentTypeVersion="15" ma:contentTypeDescription="Create a new document." ma:contentTypeScope="" ma:versionID="8fd6c5b67a16d5157496ef19e88244dc">
  <xsd:schema xmlns:xsd="http://www.w3.org/2001/XMLSchema" xmlns:xs="http://www.w3.org/2001/XMLSchema" xmlns:p="http://schemas.microsoft.com/office/2006/metadata/properties" xmlns:ns3="877d0365-9c55-4acd-b057-e7a4ac20b080" xmlns:ns4="caabf2a6-4a09-40f7-8c43-bee7d621ec8c" targetNamespace="http://schemas.microsoft.com/office/2006/metadata/properties" ma:root="true" ma:fieldsID="0846a774ebbef428394b76b216841f75" ns3:_="" ns4:_="">
    <xsd:import namespace="877d0365-9c55-4acd-b057-e7a4ac20b080"/>
    <xsd:import namespace="caabf2a6-4a09-40f7-8c43-bee7d621ec8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7d0365-9c55-4acd-b057-e7a4ac20b0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2"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abf2a6-4a09-40f7-8c43-bee7d621ec8c"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4FEEDF-F64A-490C-8CB2-6753310A65D8}">
  <ds:schemaRefs>
    <ds:schemaRef ds:uri="http://schemas.microsoft.com/sharepoint/v3/contenttype/forms"/>
  </ds:schemaRefs>
</ds:datastoreItem>
</file>

<file path=customXml/itemProps2.xml><?xml version="1.0" encoding="utf-8"?>
<ds:datastoreItem xmlns:ds="http://schemas.openxmlformats.org/officeDocument/2006/customXml" ds:itemID="{5F251B49-8B85-4A3A-B544-A9253B6B5544}">
  <ds:schemaRefs>
    <ds:schemaRef ds:uri="http://schemas.microsoft.com/office/2006/documentManagement/types"/>
    <ds:schemaRef ds:uri="http://schemas.microsoft.com/office/2006/metadata/properties"/>
    <ds:schemaRef ds:uri="http://purl.org/dc/elements/1.1/"/>
    <ds:schemaRef ds:uri="http://purl.org/dc/dcmitype/"/>
    <ds:schemaRef ds:uri="http://schemas.openxmlformats.org/package/2006/metadata/core-properties"/>
    <ds:schemaRef ds:uri="http://www.w3.org/XML/1998/namespace"/>
    <ds:schemaRef ds:uri="http://purl.org/dc/terms/"/>
    <ds:schemaRef ds:uri="http://schemas.microsoft.com/office/infopath/2007/PartnerControls"/>
    <ds:schemaRef ds:uri="caabf2a6-4a09-40f7-8c43-bee7d621ec8c"/>
    <ds:schemaRef ds:uri="877d0365-9c55-4acd-b057-e7a4ac20b080"/>
  </ds:schemaRefs>
</ds:datastoreItem>
</file>

<file path=customXml/itemProps3.xml><?xml version="1.0" encoding="utf-8"?>
<ds:datastoreItem xmlns:ds="http://schemas.openxmlformats.org/officeDocument/2006/customXml" ds:itemID="{286BC8E6-691A-4DD1-B03E-06FCF2A62F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7d0365-9c55-4acd-b057-e7a4ac20b080"/>
    <ds:schemaRef ds:uri="caabf2a6-4a09-40f7-8c43-bee7d621ec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1529</TotalTime>
  <Words>1470</Words>
  <Application>Microsoft Office PowerPoint</Application>
  <PresentationFormat>Widescreen</PresentationFormat>
  <Paragraphs>122</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Aptos</vt:lpstr>
      <vt:lpstr>Aptos Display</vt:lpstr>
      <vt:lpstr>Arial</vt:lpstr>
      <vt:lpstr>Poppins</vt:lpstr>
      <vt:lpstr>Office Theme</vt:lpstr>
      <vt:lpstr>PowerPoint Presentation</vt:lpstr>
      <vt:lpstr>PowerPoint Presentation</vt:lpstr>
      <vt:lpstr>PowerPoint Presentation</vt:lpstr>
      <vt:lpstr>EDUCATIONAL DEVELOPMENT OF EMPLOYEES</vt:lpstr>
      <vt:lpstr>BROAD-BASED BLACK ECONOMIC EMPOWERMENT &amp; EMPLOYMENT EQUITY</vt:lpstr>
      <vt:lpstr>SAFETY, HEALTH AND QUALITY</vt:lpstr>
      <vt:lpstr>ENVIRONMENTAL PERFORMANCE</vt:lpstr>
      <vt:lpstr>HEALTH AND WELL-BEING</vt:lpstr>
      <vt:lpstr>HERITAGE DAY 2024</vt:lpstr>
      <vt:lpstr>YOUTH DAY 2024</vt:lpstr>
      <vt:lpstr>CORRUPTION AND FRAUD MATTERS</vt:lpstr>
      <vt:lpstr>COMPLIANCE LAWS AND REGULATIONS</vt:lpstr>
      <vt:lpstr>FOOD SAFETY</vt:lpstr>
      <vt:lpstr>FOOD SAFETY (CONTINUED)</vt:lpstr>
      <vt:lpstr>REPUTATION RISK</vt:lpstr>
      <vt:lpstr>CRISIS COMMUNICATION</vt:lpstr>
      <vt:lpstr>CORPORATE SOCIAL RESPONSIBILITY</vt:lpstr>
      <vt:lpstr>CORPORATE SOCIAL RESPONSIBILITY</vt:lpstr>
      <vt:lpstr>CORPORATE SOCIAL RESPONSIBILITY</vt:lpstr>
      <vt:lpstr>CORPORATE SOCIAL RESPONSIBILITY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Theresa Mahachi</dc:creator>
  <cp:lastModifiedBy>Warren Singh</cp:lastModifiedBy>
  <cp:revision>89</cp:revision>
  <dcterms:created xsi:type="dcterms:W3CDTF">2025-03-17T13:41:32Z</dcterms:created>
  <dcterms:modified xsi:type="dcterms:W3CDTF">2025-03-20T06:35:55Z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0x0101004854D051309D874DAB9D0FD441BEB48B</vt:lpwstr>
  </property>
</Properties>
</file>